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6"/>
  </p:notesMasterIdLst>
  <p:handoutMasterIdLst>
    <p:handoutMasterId r:id="rId17"/>
  </p:handoutMasterIdLst>
  <p:sldIdLst>
    <p:sldId id="608" r:id="rId2"/>
    <p:sldId id="615" r:id="rId3"/>
    <p:sldId id="616" r:id="rId4"/>
    <p:sldId id="617" r:id="rId5"/>
    <p:sldId id="618" r:id="rId6"/>
    <p:sldId id="623" r:id="rId7"/>
    <p:sldId id="628" r:id="rId8"/>
    <p:sldId id="620" r:id="rId9"/>
    <p:sldId id="621" r:id="rId10"/>
    <p:sldId id="622" r:id="rId11"/>
    <p:sldId id="625" r:id="rId12"/>
    <p:sldId id="627" r:id="rId13"/>
    <p:sldId id="626" r:id="rId14"/>
    <p:sldId id="624" r:id="rId15"/>
  </p:sldIdLst>
  <p:sldSz cx="12192000" cy="6858000"/>
  <p:notesSz cx="6797675" cy="9926638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й слайд" id="{A7E0FA34-30F7-694C-BB7D-58E608811D56}">
          <p14:sldIdLst>
            <p14:sldId id="608"/>
          </p14:sldIdLst>
        </p14:section>
        <p14:section name="Презентация" id="{DE861514-8944-B84D-9A19-BAB87A665E71}">
          <p14:sldIdLst>
            <p14:sldId id="615"/>
            <p14:sldId id="616"/>
            <p14:sldId id="617"/>
            <p14:sldId id="618"/>
            <p14:sldId id="623"/>
            <p14:sldId id="628"/>
            <p14:sldId id="620"/>
            <p14:sldId id="621"/>
            <p14:sldId id="622"/>
            <p14:sldId id="625"/>
            <p14:sldId id="627"/>
            <p14:sldId id="626"/>
            <p14:sldId id="624"/>
          </p14:sldIdLst>
        </p14:section>
      </p14:sectionLst>
    </p:ext>
    <p:ext uri="{EFAFB233-063F-42B5-8137-9DF3F51BA10A}">
      <p15:sldGuideLst xmlns="" xmlns:p15="http://schemas.microsoft.com/office/powerpoint/2012/main">
        <p15:guide id="3" pos="5609" userDrawn="1">
          <p15:clr>
            <a:srgbClr val="A4A3A4"/>
          </p15:clr>
        </p15:guide>
        <p15:guide id="4" pos="529" userDrawn="1">
          <p15:clr>
            <a:srgbClr val="A4A3A4"/>
          </p15:clr>
        </p15:guide>
        <p15:guide id="5" orient="horz" pos="28" userDrawn="1">
          <p15:clr>
            <a:srgbClr val="A4A3A4"/>
          </p15:clr>
        </p15:guide>
        <p15:guide id="6" orient="horz" pos="2795" userDrawn="1">
          <p15:clr>
            <a:srgbClr val="A4A3A4"/>
          </p15:clr>
        </p15:guide>
        <p15:guide id="7" orient="horz" pos="2750" userDrawn="1">
          <p15:clr>
            <a:srgbClr val="A4A3A4"/>
          </p15:clr>
        </p15:guide>
        <p15:guide id="8" orient="horz" pos="1706" userDrawn="1">
          <p15:clr>
            <a:srgbClr val="A4A3A4"/>
          </p15:clr>
        </p15:guide>
        <p15:guide id="9" orient="horz" pos="1792" userDrawn="1">
          <p15:clr>
            <a:srgbClr val="A4A3A4"/>
          </p15:clr>
        </p15:guide>
        <p15:guide id="10" orient="horz" pos="3249" userDrawn="1">
          <p15:clr>
            <a:srgbClr val="A4A3A4"/>
          </p15:clr>
        </p15:guide>
        <p15:guide id="11" orient="horz" pos="1570" userDrawn="1">
          <p15:clr>
            <a:srgbClr val="A4A3A4"/>
          </p15:clr>
        </p15:guide>
        <p15:guide id="12" orient="horz" pos="197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 k" initials="pk" lastIdx="5" clrIdx="0"/>
  <p:cmAuthor id="2" name="Мамаева Александра Матвеевна" initials="МАМ" lastIdx="84" clrIdx="1"/>
  <p:cmAuthor id="3" name="пользователь Microsoft Office" initials="Office" lastIdx="1" clrIdx="2"/>
  <p:cmAuthor id="4" name="пользователь Microsoft Office" initials="Office [2]" lastIdx="1" clrIdx="3"/>
  <p:cmAuthor id="5" name="пользователь Microsoft Office" initials="Office [3]" lastIdx="1" clrIdx="4"/>
  <p:cmAuthor id="6" name="Ekaterina" initials="E" lastIdx="4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B9D"/>
    <a:srgbClr val="A5A5A5"/>
    <a:srgbClr val="DCE6F2"/>
    <a:srgbClr val="D9E7F0"/>
    <a:srgbClr val="E6E6E6"/>
    <a:srgbClr val="F2F2F2"/>
    <a:srgbClr val="EDF2F9"/>
    <a:srgbClr val="E9EFF7"/>
    <a:srgbClr val="D52B1E"/>
    <a:srgbClr val="003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7" autoAdjust="0"/>
    <p:restoredTop sz="95657" autoAdjust="0"/>
  </p:normalViewPr>
  <p:slideViewPr>
    <p:cSldViewPr>
      <p:cViewPr varScale="1">
        <p:scale>
          <a:sx n="119" d="100"/>
          <a:sy n="119" d="100"/>
        </p:scale>
        <p:origin x="-276" y="-96"/>
      </p:cViewPr>
      <p:guideLst>
        <p:guide orient="horz" pos="28"/>
        <p:guide orient="horz" pos="2795"/>
        <p:guide orient="horz" pos="2750"/>
        <p:guide orient="horz" pos="1706"/>
        <p:guide orient="horz" pos="1792"/>
        <p:guide orient="horz" pos="3249"/>
        <p:guide orient="horz" pos="1570"/>
        <p:guide orient="horz" pos="1979"/>
        <p:guide pos="5609"/>
        <p:guide pos="2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14" d="100"/>
          <a:sy n="114" d="100"/>
        </p:scale>
        <p:origin x="52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PF Din Text Cond Pro Обычный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CF123-B4AC-427E-87A8-A7CE632F9278}" type="datetimeFigureOut">
              <a:rPr lang="ru-RU" smtClean="0">
                <a:latin typeface="PF Din Text Cond Pro Обычный" charset="0"/>
              </a:rPr>
              <a:pPr/>
              <a:t>13.11.2023</a:t>
            </a:fld>
            <a:endParaRPr lang="ru-RU" dirty="0">
              <a:latin typeface="PF Din Text Cond Pro Обычный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PF Din Text Cond Pro Обычный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67B93-68BE-45FB-B8C5-75E54A63825B}" type="slidenum">
              <a:rPr lang="ru-RU" smtClean="0">
                <a:latin typeface="PF Din Text Cond Pro Обычный" charset="0"/>
              </a:rPr>
              <a:pPr/>
              <a:t>‹#›</a:t>
            </a:fld>
            <a:endParaRPr lang="ru-RU" dirty="0">
              <a:latin typeface="PF Din Text Cond Pro Обычный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33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F Din Text Cond Pro Обычный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F Din Text Cond Pro Обычный" charset="0"/>
              </a:defRPr>
            </a:lvl1pPr>
          </a:lstStyle>
          <a:p>
            <a:fld id="{13CD6198-4BE6-4F36-8333-C514C4EE50C8}" type="datetimeFigureOut">
              <a:rPr lang="ru-RU" smtClean="0"/>
              <a:pPr/>
              <a:t>13.11.2023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F Din Text Cond Pro Обычный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F Din Text Cond Pro Обычный" charset="0"/>
              </a:defRPr>
            </a:lvl1pPr>
          </a:lstStyle>
          <a:p>
            <a:fld id="{E9AF4246-FA98-43BE-AE99-A25C707819E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15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F Din Text Cond Pro Обычный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F Din Text Cond Pro Обычный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F Din Text Cond Pro Обычный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F Din Text Cond Pro Обычный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F Din Text Cond Pro Обычный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00928D5-9073-3678-94F6-9B7339E39C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8731" y="4005064"/>
            <a:ext cx="5354963" cy="1196360"/>
          </a:xfrm>
        </p:spPr>
        <p:txBody>
          <a:bodyPr wrap="square" lIns="0" rIns="0" anchor="t">
            <a:noAutofit/>
          </a:bodyPr>
          <a:lstStyle>
            <a:lvl1pPr>
              <a:spcBef>
                <a:spcPts val="0"/>
              </a:spcBef>
              <a:defRPr sz="1800" b="1" baseline="0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5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И.О. Фамилия докладчика</a:t>
            </a:r>
          </a:p>
          <a:p>
            <a:pPr lvl="0"/>
            <a:r>
              <a:rPr lang="ru-RU" dirty="0"/>
              <a:t>Должность докладчика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="" xmlns:a16="http://schemas.microsoft.com/office/drawing/2014/main" id="{9835A9F1-1F6F-00A2-F78F-E69D907668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8731" y="5664856"/>
            <a:ext cx="1265141" cy="360850"/>
          </a:xfrm>
          <a:solidFill>
            <a:schemeClr val="bg1"/>
          </a:solidFill>
        </p:spPr>
        <p:txBody>
          <a:bodyPr wrap="square" lIns="108000" tIns="72000" rIns="108000" bIns="72000" anchor="ctr" anchorCtr="0">
            <a:spAutoFit/>
          </a:bodyPr>
          <a:lstStyle>
            <a:lvl1pPr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5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ДАТА  </a:t>
            </a:r>
            <a:r>
              <a:rPr lang="en-US" dirty="0"/>
              <a:t>I  </a:t>
            </a:r>
            <a:r>
              <a:rPr lang="ru-RU" dirty="0"/>
              <a:t>РЕГИОН</a:t>
            </a:r>
          </a:p>
        </p:txBody>
      </p:sp>
      <p:pic>
        <p:nvPicPr>
          <p:cNvPr id="5" name="Picture 2" descr="D:\Desktop\НТЦ общая\ЛОГОТИП_Научно-технический центр\лого россети нтц новый белый пнг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956" y="908720"/>
            <a:ext cx="2373330" cy="459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8343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7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391275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13997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391275" y="1616075"/>
            <a:ext cx="5211763" cy="47672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17098224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/>
          </p:nvPr>
        </p:nvSpPr>
        <p:spPr>
          <a:xfrm>
            <a:off x="6383338" y="1616076"/>
            <a:ext cx="5215482" cy="4759324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9"/>
          </p:nvPr>
        </p:nvSpPr>
        <p:spPr>
          <a:xfrm>
            <a:off x="605473" y="1616076"/>
            <a:ext cx="5203190" cy="4759324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4317691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659" userDrawn="1">
          <p15:clr>
            <a:srgbClr val="FBAE40"/>
          </p15:clr>
        </p15:guide>
        <p15:guide id="2" pos="4021" userDrawn="1">
          <p15:clr>
            <a:srgbClr val="FBAE40"/>
          </p15:clr>
        </p15:guide>
        <p15:guide id="3" orient="horz" pos="1018" userDrawn="1">
          <p15:clr>
            <a:srgbClr val="FBAE40"/>
          </p15:clr>
        </p15:guide>
        <p15:guide id="4" orient="horz" pos="95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3" y="980728"/>
            <a:ext cx="5203190" cy="513361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380480" y="3928716"/>
            <a:ext cx="5222240" cy="521364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19"/>
          </p:nvPr>
        </p:nvSpPr>
        <p:spPr>
          <a:xfrm>
            <a:off x="605474" y="1624014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1"/>
          </p:nvPr>
        </p:nvSpPr>
        <p:spPr>
          <a:xfrm>
            <a:off x="6380480" y="4561841"/>
            <a:ext cx="5222558" cy="180932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1" name="Объект 3"/>
          <p:cNvSpPr>
            <a:spLocks noGrp="1"/>
          </p:cNvSpPr>
          <p:nvPr>
            <p:ph sz="quarter" idx="24"/>
          </p:nvPr>
        </p:nvSpPr>
        <p:spPr>
          <a:xfrm>
            <a:off x="6380480" y="1615441"/>
            <a:ext cx="5222558" cy="18135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05473" y="3928715"/>
            <a:ext cx="5203190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" name="Объект 3"/>
          <p:cNvSpPr>
            <a:spLocks noGrp="1"/>
          </p:cNvSpPr>
          <p:nvPr>
            <p:ph sz="quarter" idx="26"/>
          </p:nvPr>
        </p:nvSpPr>
        <p:spPr>
          <a:xfrm>
            <a:off x="605474" y="4561840"/>
            <a:ext cx="5203189" cy="180932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27524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659" userDrawn="1">
          <p15:clr>
            <a:srgbClr val="FBAE40"/>
          </p15:clr>
        </p15:guide>
        <p15:guide id="2" pos="4021" userDrawn="1">
          <p15:clr>
            <a:srgbClr val="FBAE40"/>
          </p15:clr>
        </p15:guide>
        <p15:guide id="3" orient="horz" pos="947" userDrawn="1">
          <p15:clr>
            <a:srgbClr val="FBAE40"/>
          </p15:clr>
        </p15:guide>
        <p15:guide id="4" orient="horz" pos="1018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2470" userDrawn="1">
          <p15:clr>
            <a:srgbClr val="FBAE40"/>
          </p15:clr>
        </p15:guide>
        <p15:guide id="7" orient="horz" pos="2803" userDrawn="1">
          <p15:clr>
            <a:srgbClr val="FBAE40"/>
          </p15:clr>
        </p15:guide>
        <p15:guide id="8" orient="horz" pos="287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5"/>
            <a:ext cx="5208588" cy="244246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21"/>
          </p:nvPr>
        </p:nvSpPr>
        <p:spPr>
          <a:xfrm>
            <a:off x="6380480" y="3921760"/>
            <a:ext cx="5222240" cy="245872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3" y="3928715"/>
            <a:ext cx="5203190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19"/>
          </p:nvPr>
        </p:nvSpPr>
        <p:spPr>
          <a:xfrm>
            <a:off x="605474" y="4572001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4"/>
          </p:nvPr>
        </p:nvSpPr>
        <p:spPr>
          <a:xfrm>
            <a:off x="6380480" y="1615441"/>
            <a:ext cx="5222558" cy="179831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850674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659" userDrawn="1">
          <p15:clr>
            <a:srgbClr val="FBAE40"/>
          </p15:clr>
        </p15:guide>
        <p15:guide id="2" pos="4021" userDrawn="1">
          <p15:clr>
            <a:srgbClr val="FBAE40"/>
          </p15:clr>
        </p15:guide>
        <p15:guide id="3" orient="horz" pos="2470" userDrawn="1">
          <p15:clr>
            <a:srgbClr val="FBAE40"/>
          </p15:clr>
        </p15:guide>
        <p15:guide id="4" orient="horz" pos="215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0540882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803" userDrawn="1">
          <p15:clr>
            <a:srgbClr val="FBAE40"/>
          </p15:clr>
        </p15:guide>
        <p15:guide id="2" pos="2464" userDrawn="1">
          <p15:clr>
            <a:srgbClr val="FBAE40"/>
          </p15:clr>
        </p15:guide>
        <p15:guide id="3" pos="4883" userDrawn="1">
          <p15:clr>
            <a:srgbClr val="FBAE40"/>
          </p15:clr>
        </p15:guide>
        <p15:guide id="4" pos="5235" userDrawn="1">
          <p15:clr>
            <a:srgbClr val="FBAE40"/>
          </p15:clr>
        </p15:guide>
        <p15:guide id="5" orient="horz" pos="1018" userDrawn="1">
          <p15:clr>
            <a:srgbClr val="FBAE40"/>
          </p15:clr>
        </p15:guide>
        <p15:guide id="6" orient="horz" pos="94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2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4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6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8" name="Объект 3"/>
          <p:cNvSpPr>
            <a:spLocks noGrp="1"/>
          </p:cNvSpPr>
          <p:nvPr>
            <p:ph sz="quarter" idx="24"/>
          </p:nvPr>
        </p:nvSpPr>
        <p:spPr>
          <a:xfrm>
            <a:off x="8315888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8315888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0" name="Объект 3"/>
          <p:cNvSpPr>
            <a:spLocks noGrp="1"/>
          </p:cNvSpPr>
          <p:nvPr>
            <p:ph sz="quarter" idx="26"/>
          </p:nvPr>
        </p:nvSpPr>
        <p:spPr>
          <a:xfrm>
            <a:off x="613232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61323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2" name="Объект 3"/>
          <p:cNvSpPr>
            <a:spLocks noGrp="1"/>
          </p:cNvSpPr>
          <p:nvPr>
            <p:ph sz="quarter" idx="28"/>
          </p:nvPr>
        </p:nvSpPr>
        <p:spPr>
          <a:xfrm>
            <a:off x="4459712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445971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687996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458" userDrawn="1">
          <p15:clr>
            <a:srgbClr val="FBAE40"/>
          </p15:clr>
        </p15:guide>
        <p15:guide id="2" pos="2803" userDrawn="1">
          <p15:clr>
            <a:srgbClr val="FBAE40"/>
          </p15:clr>
        </p15:guide>
        <p15:guide id="3" pos="5229" userDrawn="1">
          <p15:clr>
            <a:srgbClr val="FBAE40"/>
          </p15:clr>
        </p15:guide>
        <p15:guide id="4" pos="4890" userDrawn="1">
          <p15:clr>
            <a:srgbClr val="FBAE40"/>
          </p15:clr>
        </p15:guide>
        <p15:guide id="5" orient="horz" pos="947" userDrawn="1">
          <p15:clr>
            <a:srgbClr val="FBAE40"/>
          </p15:clr>
        </p15:guide>
        <p15:guide id="6" orient="horz" pos="2478" userDrawn="1">
          <p15:clr>
            <a:srgbClr val="FBAE40"/>
          </p15:clr>
        </p15:guide>
        <p15:guide id="7" orient="horz" pos="2157" userDrawn="1">
          <p15:clr>
            <a:srgbClr val="FBAE40"/>
          </p15:clr>
        </p15:guide>
        <p15:guide id="8" orient="horz" pos="1018" userDrawn="1">
          <p15:clr>
            <a:srgbClr val="FBAE40"/>
          </p15:clr>
        </p15:guide>
        <p15:guide id="9" orient="horz" pos="2874" userDrawn="1">
          <p15:clr>
            <a:srgbClr val="FBAE40"/>
          </p15:clr>
        </p15:guide>
        <p15:guide id="10" orient="horz" pos="280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вертикальны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8"/>
          </p:nvPr>
        </p:nvSpPr>
        <p:spPr>
          <a:xfrm>
            <a:off x="8315888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613232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22"/>
          </p:nvPr>
        </p:nvSpPr>
        <p:spPr>
          <a:xfrm>
            <a:off x="4459712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218987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464" userDrawn="1">
          <p15:clr>
            <a:srgbClr val="FBAE40"/>
          </p15:clr>
        </p15:guide>
        <p15:guide id="2" pos="2803" userDrawn="1">
          <p15:clr>
            <a:srgbClr val="FBAE40"/>
          </p15:clr>
        </p15:guide>
        <p15:guide id="3" pos="5235" userDrawn="1">
          <p15:clr>
            <a:srgbClr val="FBAE40"/>
          </p15:clr>
        </p15:guide>
        <p15:guide id="4" pos="488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4" y="1616075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099" y="1616075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398259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0" y="1616075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3492664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5" y="1616075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10235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575314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21" userDrawn="1">
          <p15:clr>
            <a:srgbClr val="FBAE40"/>
          </p15:clr>
        </p15:guide>
        <p15:guide id="2" pos="3659" userDrawn="1">
          <p15:clr>
            <a:srgbClr val="FBAE40"/>
          </p15:clr>
        </p15:guide>
        <p15:guide id="3" pos="2195" userDrawn="1">
          <p15:clr>
            <a:srgbClr val="FBAE40"/>
          </p15:clr>
        </p15:guide>
        <p15:guide id="4" pos="1856" userDrawn="1">
          <p15:clr>
            <a:srgbClr val="FBAE40"/>
          </p15:clr>
        </p15:guide>
        <p15:guide id="5" pos="5504" userDrawn="1">
          <p15:clr>
            <a:srgbClr val="FBAE40"/>
          </p15:clr>
        </p15:guide>
        <p15:guide id="6" pos="5836" userDrawn="1">
          <p15:clr>
            <a:srgbClr val="FBAE40"/>
          </p15:clr>
        </p15:guide>
        <p15:guide id="7" orient="horz" pos="1018" userDrawn="1">
          <p15:clr>
            <a:srgbClr val="FBAE40"/>
          </p15:clr>
        </p15:guide>
        <p15:guide id="8" orient="horz" pos="94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6"/>
            <a:ext cx="11002962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3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970299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464" userDrawn="1">
          <p15:clr>
            <a:srgbClr val="FBAE40"/>
          </p15:clr>
        </p15:guide>
        <p15:guide id="2" pos="2797" userDrawn="1">
          <p15:clr>
            <a:srgbClr val="FBAE40"/>
          </p15:clr>
        </p15:guide>
        <p15:guide id="3" pos="4890" userDrawn="1">
          <p15:clr>
            <a:srgbClr val="FBAE40"/>
          </p15:clr>
        </p15:guide>
        <p15:guide id="4" pos="5235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2483" userDrawn="1">
          <p15:clr>
            <a:srgbClr val="FBAE40"/>
          </p15:clr>
        </p15:guide>
        <p15:guide id="7" orient="horz" pos="2797" userDrawn="1">
          <p15:clr>
            <a:srgbClr val="FBAE40"/>
          </p15:clr>
        </p15:guide>
        <p15:guide id="8" orient="horz" pos="287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0075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1"/>
          </p:nvPr>
        </p:nvSpPr>
        <p:spPr>
          <a:xfrm>
            <a:off x="4440238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10563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5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1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2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5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20"/>
          </p:nvPr>
        </p:nvSpPr>
        <p:spPr>
          <a:xfrm>
            <a:off x="4440238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21"/>
          </p:nvPr>
        </p:nvSpPr>
        <p:spPr>
          <a:xfrm>
            <a:off x="8310563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600075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4442961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6"/>
          <p:cNvSpPr>
            <a:spLocks noGrp="1"/>
          </p:cNvSpPr>
          <p:nvPr>
            <p:ph type="body" sz="quarter" idx="24"/>
          </p:nvPr>
        </p:nvSpPr>
        <p:spPr>
          <a:xfrm>
            <a:off x="8314782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357794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0" orient="horz" pos="3678" userDrawn="1">
          <p15:clr>
            <a:srgbClr val="FBAE40"/>
          </p15:clr>
        </p15:guide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950" userDrawn="1">
          <p15:clr>
            <a:srgbClr val="FBAE40"/>
          </p15:clr>
        </p15:guide>
        <p15:guide id="6" orient="horz" pos="2235" userDrawn="1">
          <p15:clr>
            <a:srgbClr val="FBAE40"/>
          </p15:clr>
        </p15:guide>
        <p15:guide id="7" orient="horz" pos="2404" userDrawn="1">
          <p15:clr>
            <a:srgbClr val="FBAE40"/>
          </p15:clr>
        </p15:guide>
        <p15:guide id="8" orient="horz" pos="37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 userDrawn="1"/>
        </p:nvSpPr>
        <p:spPr>
          <a:xfrm>
            <a:off x="3196958" y="0"/>
            <a:ext cx="1093407" cy="23021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459015" y="1772940"/>
            <a:ext cx="5093370" cy="129602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Название раздела в одну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313355" y="1344876"/>
            <a:ext cx="838429" cy="87129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20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 flipV="1">
            <a:off x="3196958" y="2302134"/>
            <a:ext cx="1093407" cy="4555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3" name="Picture 2" descr="C:\Users\Kravtcova_AA\Desktop\Научно технический центр - для бланков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32656"/>
            <a:ext cx="1785366" cy="342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571652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0075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1"/>
          </p:nvPr>
        </p:nvSpPr>
        <p:spPr>
          <a:xfrm>
            <a:off x="4440238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10563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5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1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2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/>
          </p:nvPr>
        </p:nvSpPr>
        <p:spPr>
          <a:xfrm>
            <a:off x="2520156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20"/>
          </p:nvPr>
        </p:nvSpPr>
        <p:spPr>
          <a:xfrm>
            <a:off x="6375400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2520156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6375400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001456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  <p15:guide id="9" orient="horz" pos="367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4"/>
          </p:nvPr>
        </p:nvSpPr>
        <p:spPr>
          <a:xfrm>
            <a:off x="600076" y="981076"/>
            <a:ext cx="11002962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5"/>
          </p:nvPr>
        </p:nvSpPr>
        <p:spPr>
          <a:xfrm>
            <a:off x="9272904" y="4562475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Объект 3"/>
          <p:cNvSpPr>
            <a:spLocks noGrp="1"/>
          </p:cNvSpPr>
          <p:nvPr>
            <p:ph sz="quarter" idx="26"/>
          </p:nvPr>
        </p:nvSpPr>
        <p:spPr>
          <a:xfrm>
            <a:off x="6388099" y="4562475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Объект 3"/>
          <p:cNvSpPr>
            <a:spLocks noGrp="1"/>
          </p:cNvSpPr>
          <p:nvPr>
            <p:ph sz="quarter" idx="27"/>
          </p:nvPr>
        </p:nvSpPr>
        <p:spPr>
          <a:xfrm>
            <a:off x="3484880" y="4562475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0" name="Объект 3"/>
          <p:cNvSpPr>
            <a:spLocks noGrp="1"/>
          </p:cNvSpPr>
          <p:nvPr>
            <p:ph sz="quarter" idx="28"/>
          </p:nvPr>
        </p:nvSpPr>
        <p:spPr>
          <a:xfrm>
            <a:off x="600075" y="4562475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3940952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398258" y="3940952"/>
            <a:ext cx="2339341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3492664" y="3940952"/>
            <a:ext cx="2315999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1" hasCustomPrompt="1"/>
          </p:nvPr>
        </p:nvSpPr>
        <p:spPr>
          <a:xfrm>
            <a:off x="610235" y="3940952"/>
            <a:ext cx="234569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530633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1862" userDrawn="1">
          <p15:clr>
            <a:srgbClr val="FBAE40"/>
          </p15:clr>
        </p15:guide>
        <p15:guide id="2" pos="2195" userDrawn="1">
          <p15:clr>
            <a:srgbClr val="FBAE40"/>
          </p15:clr>
        </p15:guide>
        <p15:guide id="3" pos="3659" userDrawn="1">
          <p15:clr>
            <a:srgbClr val="FBAE40"/>
          </p15:clr>
        </p15:guide>
        <p15:guide id="4" pos="4021" userDrawn="1">
          <p15:clr>
            <a:srgbClr val="FBAE40"/>
          </p15:clr>
        </p15:guide>
        <p15:guide id="5" pos="5504" userDrawn="1">
          <p15:clr>
            <a:srgbClr val="FBAE40"/>
          </p15:clr>
        </p15:guide>
        <p15:guide id="6" pos="5837" userDrawn="1">
          <p15:clr>
            <a:srgbClr val="FBAE40"/>
          </p15:clr>
        </p15:guide>
        <p15:guide id="7" orient="horz" pos="2478" userDrawn="1">
          <p15:clr>
            <a:srgbClr val="FBAE40"/>
          </p15:clr>
        </p15:guide>
        <p15:guide id="8" orient="horz" pos="2160" userDrawn="1">
          <p15:clr>
            <a:srgbClr val="FBAE40"/>
          </p15:clr>
        </p15:guide>
        <p15:guide id="9" orient="horz" pos="2795" userDrawn="1">
          <p15:clr>
            <a:srgbClr val="FBAE40"/>
          </p15:clr>
        </p15:guide>
        <p15:guide id="10" orient="horz" pos="287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ами горизонта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5"/>
          <p:cNvSpPr>
            <a:spLocks noGrp="1"/>
          </p:cNvSpPr>
          <p:nvPr>
            <p:ph type="body" sz="quarter" idx="27" hasCustomPrompt="1"/>
          </p:nvPr>
        </p:nvSpPr>
        <p:spPr>
          <a:xfrm>
            <a:off x="600075" y="3933825"/>
            <a:ext cx="11002963" cy="503238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33" name="Объект 32"/>
          <p:cNvSpPr>
            <a:spLocks noGrp="1"/>
          </p:cNvSpPr>
          <p:nvPr>
            <p:ph sz="quarter" idx="30" hasCustomPrompt="1"/>
          </p:nvPr>
        </p:nvSpPr>
        <p:spPr>
          <a:xfrm>
            <a:off x="600075" y="4562475"/>
            <a:ext cx="11002963" cy="180869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31" hasCustomPrompt="1"/>
          </p:nvPr>
        </p:nvSpPr>
        <p:spPr>
          <a:xfrm>
            <a:off x="600075" y="975360"/>
            <a:ext cx="11002963" cy="505112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8" name="Объект 32"/>
          <p:cNvSpPr>
            <a:spLocks noGrp="1"/>
          </p:cNvSpPr>
          <p:nvPr>
            <p:ph sz="quarter" idx="32" hasCustomPrompt="1"/>
          </p:nvPr>
        </p:nvSpPr>
        <p:spPr>
          <a:xfrm>
            <a:off x="600075" y="1616075"/>
            <a:ext cx="11002963" cy="181292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4987554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478" userDrawn="1">
          <p15:clr>
            <a:srgbClr val="FBAE40"/>
          </p15:clr>
        </p15:guide>
        <p15:guide id="3" orient="horz" pos="2795" userDrawn="1">
          <p15:clr>
            <a:srgbClr val="FBAE40"/>
          </p15:clr>
        </p15:guide>
        <p15:guide id="4" orient="horz" pos="2874" userDrawn="1">
          <p15:clr>
            <a:srgbClr val="FBAE40"/>
          </p15:clr>
        </p15:guide>
        <p15:guide id="5" orient="horz" pos="941" userDrawn="1">
          <p15:clr>
            <a:srgbClr val="FBAE40"/>
          </p15:clr>
        </p15:guide>
        <p15:guide id="6" orient="horz" pos="101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4"/>
          <p:cNvSpPr>
            <a:spLocks noGrp="1"/>
          </p:cNvSpPr>
          <p:nvPr>
            <p:ph sz="quarter" idx="16"/>
          </p:nvPr>
        </p:nvSpPr>
        <p:spPr>
          <a:xfrm>
            <a:off x="600075" y="3921124"/>
            <a:ext cx="11002963" cy="245427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6383338" y="981075"/>
            <a:ext cx="5219700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600076" y="981075"/>
            <a:ext cx="5208588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0061659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21" userDrawn="1">
          <p15:clr>
            <a:srgbClr val="FBAE40"/>
          </p15:clr>
        </p15:guide>
        <p15:guide id="2" orient="horz" pos="2157" userDrawn="1">
          <p15:clr>
            <a:srgbClr val="FBAE40"/>
          </p15:clr>
        </p15:guide>
        <p15:guide id="3" orient="horz" pos="2470" userDrawn="1">
          <p15:clr>
            <a:srgbClr val="FBAE40"/>
          </p15:clr>
        </p15:guide>
        <p15:guide id="4" pos="365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383338" y="984847"/>
            <a:ext cx="5219700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7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83338" y="3933824"/>
            <a:ext cx="5219700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5"/>
            <a:ext cx="5208588" cy="539940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7598733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659" userDrawn="1">
          <p15:clr>
            <a:srgbClr val="FBAE40"/>
          </p15:clr>
        </p15:guide>
        <p15:guide id="2" pos="4021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247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00075" y="986473"/>
            <a:ext cx="5208588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12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91388" y="393545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13" name="Объект 40"/>
          <p:cNvSpPr>
            <a:spLocks noGrp="1"/>
          </p:cNvSpPr>
          <p:nvPr>
            <p:ph sz="quarter" idx="35" hasCustomPrompt="1"/>
          </p:nvPr>
        </p:nvSpPr>
        <p:spPr>
          <a:xfrm>
            <a:off x="600075" y="393545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6" name="Объект 40"/>
          <p:cNvSpPr>
            <a:spLocks noGrp="1"/>
          </p:cNvSpPr>
          <p:nvPr>
            <p:ph sz="quarter" idx="36" hasCustomPrompt="1"/>
          </p:nvPr>
        </p:nvSpPr>
        <p:spPr>
          <a:xfrm>
            <a:off x="6389415" y="99822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230942820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21" userDrawn="1">
          <p15:clr>
            <a:srgbClr val="FBAE40"/>
          </p15:clr>
        </p15:guide>
        <p15:guide id="2" orient="horz" pos="2170" userDrawn="1">
          <p15:clr>
            <a:srgbClr val="FBAE40"/>
          </p15:clr>
        </p15:guide>
        <p15:guide id="3" orient="horz" pos="2477" userDrawn="1">
          <p15:clr>
            <a:srgbClr val="FBAE40"/>
          </p15:clr>
        </p15:guide>
        <p15:guide id="4" pos="365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ПРИЛОЖЕНИЕ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0"/>
          </p:nvPr>
        </p:nvSpPr>
        <p:spPr>
          <a:xfrm>
            <a:off x="600074" y="981075"/>
            <a:ext cx="11002645" cy="5394325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65262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695400" y="980728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 marL="180975" indent="-180975">
              <a:buClr>
                <a:schemeClr val="bg1"/>
              </a:buClr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350838" indent="-169863">
              <a:buClr>
                <a:schemeClr val="bg1"/>
              </a:buClr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074" name="Picture 2" descr="D:\Desktop\НТЦ общая\ЛОГОТИП_Научно-технический центр\лого россети нтц новый белый пнг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32656"/>
            <a:ext cx="1636779" cy="316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1977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Изображение и подпись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098" name="Picture 2" descr="D:\Desktop\НТЦ общая\ЛОГОТИП_Научно-технический центр\лого россети нтц новый белый пнг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32656"/>
            <a:ext cx="1636779" cy="316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6484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ри вертикальных объекта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Объект 3"/>
          <p:cNvSpPr>
            <a:spLocks noGrp="1"/>
          </p:cNvSpPr>
          <p:nvPr>
            <p:ph sz="quarter" idx="32"/>
          </p:nvPr>
        </p:nvSpPr>
        <p:spPr>
          <a:xfrm>
            <a:off x="613232" y="976313"/>
            <a:ext cx="3283200" cy="5407025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33"/>
          </p:nvPr>
        </p:nvSpPr>
        <p:spPr>
          <a:xfrm>
            <a:off x="4453666" y="976313"/>
            <a:ext cx="3289246" cy="5407025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Объект 3"/>
          <p:cNvSpPr>
            <a:spLocks noGrp="1"/>
          </p:cNvSpPr>
          <p:nvPr>
            <p:ph sz="quarter" idx="34"/>
          </p:nvPr>
        </p:nvSpPr>
        <p:spPr>
          <a:xfrm>
            <a:off x="8315888" y="976313"/>
            <a:ext cx="3287150" cy="5407025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5122" name="Picture 2" descr="D:\Desktop\НТЦ общая\ЛОГОТИП_Научно-технический центр\лого россети нтц новый белый пнг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32656"/>
            <a:ext cx="1636779" cy="316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902938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464">
          <p15:clr>
            <a:srgbClr val="FBAE40"/>
          </p15:clr>
        </p15:guide>
        <p15:guide id="2" pos="2803">
          <p15:clr>
            <a:srgbClr val="FBAE40"/>
          </p15:clr>
        </p15:guide>
        <p15:guide id="3" pos="5235">
          <p15:clr>
            <a:srgbClr val="FBAE40"/>
          </p15:clr>
        </p15:guide>
        <p15:guide id="4" pos="488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5309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57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115819" y="976313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14254" y="981180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115819" y="1561990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14254" y="1566857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819" y="2147667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14254" y="2152534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819" y="2733344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014254" y="2738211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2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819" y="3319021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1014254" y="3323888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5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115819" y="3904698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6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14254" y="3909565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8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819" y="4490377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9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14254" y="4495244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30" name="Объект 15"/>
          <p:cNvSpPr txBox="1">
            <a:spLocks/>
          </p:cNvSpPr>
          <p:nvPr userDrawn="1"/>
        </p:nvSpPr>
        <p:spPr>
          <a:xfrm>
            <a:off x="-2040904" y="980551"/>
            <a:ext cx="1920220" cy="455877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838" indent="-169863" algn="l" defTabSz="914400" rtl="0" eaLnBrk="1" latinLnBrk="0" hangingPunct="1">
              <a:spcBef>
                <a:spcPts val="600"/>
              </a:spcBef>
              <a:buClr>
                <a:srgbClr val="4F81BD"/>
              </a:buClr>
              <a:buSzPct val="105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 </a:t>
            </a:r>
            <a:b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без подразделов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рекомендуется </a:t>
            </a:r>
            <a:b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использования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в презентации </a:t>
            </a:r>
            <a:b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показа на экране.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</a:t>
            </a:r>
            <a:r>
              <a:rPr lang="ru-RU" baseline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помогает аудитории ориентироваться в структуре презентации.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6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0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691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44347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quarter" idx="19"/>
          </p:nvPr>
        </p:nvSpPr>
        <p:spPr>
          <a:xfrm>
            <a:off x="613997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800201" y="976313"/>
            <a:ext cx="1800201" cy="33239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accent4"/>
                </a:solidFill>
              </a:rPr>
              <a:t>Макет настроен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для вывода любого содержимого в двух колонках, однако рекомендуется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не использовать его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для вывода только текстовых блоков: в случае большого количества текста лучше разделить текст на несколько модулей (3-4), по возможности добавить иконки или иные графические объекты.</a:t>
            </a:r>
          </a:p>
        </p:txBody>
      </p:sp>
    </p:spTree>
    <p:extLst>
      <p:ext uri="{BB962C8B-B14F-4D97-AF65-F5344CB8AC3E}">
        <p14:creationId xmlns:p14="http://schemas.microsoft.com/office/powerpoint/2010/main" val="318931852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679" userDrawn="1">
          <p15:clr>
            <a:srgbClr val="FBAE40"/>
          </p15:clr>
        </p15:guide>
        <p15:guide id="2" pos="400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1615440"/>
            <a:ext cx="522224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599440" y="1615440"/>
            <a:ext cx="521208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0681835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661" userDrawn="1">
          <p15:clr>
            <a:srgbClr val="FBAE40"/>
          </p15:clr>
        </p15:guide>
        <p15:guide id="2" pos="4019" userDrawn="1">
          <p15:clr>
            <a:srgbClr val="FBAE40"/>
          </p15:clr>
        </p15:guide>
        <p15:guide id="3" orient="horz" pos="954" userDrawn="1">
          <p15:clr>
            <a:srgbClr val="FBAE40"/>
          </p15:clr>
        </p15:guide>
        <p15:guide id="4" orient="horz" pos="101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00075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5" y="1616075"/>
            <a:ext cx="5211763" cy="47672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9543272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Eng" hidden="1"/>
          <p:cNvSpPr/>
          <p:nvPr userDrawn="1"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algn="r"/>
            <a:r>
              <a:rPr lang="en-US" sz="1000" noProof="0" dirty="0">
                <a:solidFill>
                  <a:schemeClr val="bg2"/>
                </a:solidFill>
              </a:rPr>
              <a:t>Gazprom</a:t>
            </a:r>
            <a:r>
              <a:rPr lang="en-US" sz="1000" baseline="0" noProof="0" dirty="0">
                <a:solidFill>
                  <a:schemeClr val="bg2"/>
                </a:solidFill>
              </a:rPr>
              <a:t> </a:t>
            </a:r>
            <a:r>
              <a:rPr lang="en-US" sz="1000" baseline="0" noProof="0" dirty="0" err="1">
                <a:solidFill>
                  <a:schemeClr val="bg2"/>
                </a:solidFill>
              </a:rPr>
              <a:t>Neft</a:t>
            </a:r>
            <a:endParaRPr lang="ru-RU" sz="1000" noProof="0" dirty="0">
              <a:solidFill>
                <a:schemeClr val="bg2"/>
              </a:solidFill>
            </a:endParaRPr>
          </a:p>
        </p:txBody>
      </p:sp>
      <p:sp>
        <p:nvSpPr>
          <p:cNvPr id="33" name="Текст 2"/>
          <p:cNvSpPr>
            <a:spLocks noGrp="1"/>
          </p:cNvSpPr>
          <p:nvPr>
            <p:ph type="body" idx="1"/>
          </p:nvPr>
        </p:nvSpPr>
        <p:spPr>
          <a:xfrm>
            <a:off x="599441" y="981512"/>
            <a:ext cx="11003279" cy="5390713"/>
          </a:xfrm>
          <a:prstGeom prst="rect">
            <a:avLst/>
          </a:prstGeom>
          <a:ln>
            <a:noFill/>
          </a:ln>
        </p:spPr>
        <p:txBody>
          <a:bodyPr vert="horz" lIns="72000" tIns="0" rIns="7200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Первый уровень</a:t>
            </a:r>
          </a:p>
          <a:p>
            <a:pPr lvl="2"/>
            <a:r>
              <a:rPr lang="ru-RU" dirty="0"/>
              <a:t>Второй уровень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081195" y="6542052"/>
            <a:ext cx="521525" cy="161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r"/>
            <a:fld id="{AF528B6D-1001-487C-8FFE-85B114390330}" type="slidenum">
              <a:rPr lang="ru-RU" sz="1200" b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PF Din Text Cond Pro" charset="0"/>
                <a:cs typeface="PF Din Text Cond Pro" charset="0"/>
              </a:rPr>
              <a:pPr algn="r"/>
              <a:t>‹#›</a:t>
            </a:fld>
            <a:endParaRPr lang="ru-RU" sz="1200" b="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PF Din Text Cond Pro" charset="0"/>
              <a:cs typeface="PF Din Text Cond Pro" charset="0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2927648" y="379859"/>
            <a:ext cx="8675072" cy="43135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2050" name="Picture 2" descr="C:\Users\Kravtcova_AA\Desktop\Научно технический центр - для бланков.png"/>
          <p:cNvPicPr>
            <a:picLocks noChangeAspect="1" noChangeArrowheads="1"/>
          </p:cNvPicPr>
          <p:nvPr userDrawn="1"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23392" y="404664"/>
            <a:ext cx="1785366" cy="342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480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73" r:id="rId2"/>
    <p:sldLayoutId id="2147483690" r:id="rId3"/>
    <p:sldLayoutId id="2147483793" r:id="rId4"/>
    <p:sldLayoutId id="2147483691" r:id="rId5"/>
    <p:sldLayoutId id="2147483760" r:id="rId6"/>
    <p:sldLayoutId id="2147483779" r:id="rId7"/>
    <p:sldLayoutId id="2147483748" r:id="rId8"/>
    <p:sldLayoutId id="2147483772" r:id="rId9"/>
    <p:sldLayoutId id="2147483778" r:id="rId10"/>
    <p:sldLayoutId id="2147483762" r:id="rId11"/>
    <p:sldLayoutId id="2147483763" r:id="rId12"/>
    <p:sldLayoutId id="2147483765" r:id="rId13"/>
    <p:sldLayoutId id="2147483768" r:id="rId14"/>
    <p:sldLayoutId id="2147483769" r:id="rId15"/>
    <p:sldLayoutId id="2147483746" r:id="rId16"/>
    <p:sldLayoutId id="2147483764" r:id="rId17"/>
    <p:sldLayoutId id="2147483771" r:id="rId18"/>
    <p:sldLayoutId id="2147483774" r:id="rId19"/>
    <p:sldLayoutId id="2147483775" r:id="rId20"/>
    <p:sldLayoutId id="2147483770" r:id="rId21"/>
    <p:sldLayoutId id="2147483695" r:id="rId22"/>
    <p:sldLayoutId id="2147483697" r:id="rId23"/>
    <p:sldLayoutId id="2147483759" r:id="rId24"/>
    <p:sldLayoutId id="2147483698" r:id="rId25"/>
    <p:sldLayoutId id="2147483767" r:id="rId26"/>
    <p:sldLayoutId id="2147483799" r:id="rId27"/>
    <p:sldLayoutId id="2147483800" r:id="rId28"/>
    <p:sldLayoutId id="2147483798" r:id="rId29"/>
    <p:sldLayoutId id="2147483803" r:id="rId30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600" b="0" kern="1200" spc="0" baseline="0">
          <a:solidFill>
            <a:schemeClr val="tx1"/>
          </a:solidFill>
          <a:effectLst/>
          <a:latin typeface="+mj-lt"/>
          <a:ea typeface="PF Din Text Cond Pro" charset="0"/>
          <a:cs typeface="PF Din Text Cond Pro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400" b="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1pPr>
      <a:lvl2pPr marL="180975" marR="0" indent="-180975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2pPr>
      <a:lvl3pPr marL="350838" indent="-169863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SzPct val="90000"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3" pos="378" userDrawn="1">
          <p15:clr>
            <a:srgbClr val="F26B43"/>
          </p15:clr>
        </p15:guide>
        <p15:guide id="6" orient="horz" pos="4117" userDrawn="1">
          <p15:clr>
            <a:srgbClr val="F26B43"/>
          </p15:clr>
        </p15:guide>
        <p15:guide id="9" orient="horz" pos="4021" userDrawn="1">
          <p15:clr>
            <a:srgbClr val="F26B43"/>
          </p15:clr>
        </p15:guide>
        <p15:guide id="11" orient="horz" pos="615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20" orient="horz" pos="263" userDrawn="1">
          <p15:clr>
            <a:srgbClr val="F26B43"/>
          </p15:clr>
        </p15:guide>
        <p15:guide id="36" orient="horz" pos="346" userDrawn="1">
          <p15:clr>
            <a:srgbClr val="F26B43"/>
          </p15:clr>
        </p15:guide>
        <p15:guide id="37" orient="horz" pos="520" userDrawn="1">
          <p15:clr>
            <a:srgbClr val="F26B43"/>
          </p15:clr>
        </p15:guide>
        <p15:guide id="38" pos="784" userDrawn="1">
          <p15:clr>
            <a:srgbClr val="F26B43"/>
          </p15:clr>
        </p15:guide>
        <p15:guide id="39" pos="730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6C639BD-F2CE-AD9B-1A21-F42F1A323E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8731" y="5557135"/>
            <a:ext cx="2273253" cy="576293"/>
          </a:xfrm>
        </p:spPr>
        <p:txBody>
          <a:bodyPr/>
          <a:lstStyle/>
          <a:p>
            <a:r>
              <a:rPr lang="ru-RU" dirty="0"/>
              <a:t>29.11.2023 </a:t>
            </a:r>
            <a:r>
              <a:rPr lang="en-US" dirty="0"/>
              <a:t>I</a:t>
            </a:r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САНКТ-ПЕТЕРБУРГ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D1655E57-F234-FC72-7355-DBAEFEE47569}"/>
              </a:ext>
            </a:extLst>
          </p:cNvPr>
          <p:cNvSpPr txBox="1">
            <a:spLocks/>
          </p:cNvSpPr>
          <p:nvPr/>
        </p:nvSpPr>
        <p:spPr>
          <a:xfrm>
            <a:off x="4367808" y="957069"/>
            <a:ext cx="6912768" cy="2492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="0" kern="1200" spc="0" baseline="0">
                <a:solidFill>
                  <a:schemeClr val="tx1"/>
                </a:solidFill>
                <a:effectLst/>
                <a:latin typeface="+mj-lt"/>
                <a:ea typeface="PF Din Text Cond Pro" charset="0"/>
                <a:cs typeface="PF Din Text Cond Pro" charset="0"/>
              </a:defRPr>
            </a:lvl1pPr>
          </a:lstStyle>
          <a:p>
            <a:r>
              <a:rPr lang="ru-RU" sz="3600" dirty="0">
                <a:solidFill>
                  <a:schemeClr val="bg1"/>
                </a:solidFill>
              </a:rPr>
              <a:t>Высокотемпературные сверхпроводящие кабельные линии - инновационные решения для сложных проектов передачи и распределения электроэнергии</a:t>
            </a:r>
          </a:p>
        </p:txBody>
      </p:sp>
    </p:spTree>
    <p:extLst>
      <p:ext uri="{BB962C8B-B14F-4D97-AF65-F5344CB8AC3E}">
        <p14:creationId xmlns:p14="http://schemas.microsoft.com/office/powerpoint/2010/main" val="1834410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СИСТЕМЫ ВЫВОДА МОЩНОСТИ НА ОСНОВЕ ВТСП КЛ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– перспективный проект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0326ED4-3C27-D3E2-7F8C-3B742073225C}"/>
              </a:ext>
            </a:extLst>
          </p:cNvPr>
          <p:cNvSpPr/>
          <p:nvPr/>
        </p:nvSpPr>
        <p:spPr>
          <a:xfrm>
            <a:off x="2207568" y="764704"/>
            <a:ext cx="7704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1"/>
                </a:solidFill>
              </a:rPr>
              <a:t>СРАВНЕНИЕ СИСТЕМ ВЫВОДА ЭНЕРГИИ ОТ БЛОКА АЭС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4994ADCE-2CC4-3C4B-2AE3-60D7BD429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756791"/>
              </p:ext>
            </p:extLst>
          </p:nvPr>
        </p:nvGraphicFramePr>
        <p:xfrm>
          <a:off x="6168032" y="4653136"/>
          <a:ext cx="5760616" cy="1770445"/>
        </p:xfrm>
        <a:graphic>
          <a:graphicData uri="http://schemas.openxmlformats.org/drawingml/2006/table">
            <a:tbl>
              <a:tblPr firstRow="1" bandRow="1"/>
              <a:tblGrid>
                <a:gridCol w="1233909">
                  <a:extLst>
                    <a:ext uri="{9D8B030D-6E8A-4147-A177-3AD203B41FA5}">
                      <a16:colId xmlns="" xmlns:a16="http://schemas.microsoft.com/office/drawing/2014/main" val="3753768492"/>
                    </a:ext>
                  </a:extLst>
                </a:gridCol>
                <a:gridCol w="1471837">
                  <a:extLst>
                    <a:ext uri="{9D8B030D-6E8A-4147-A177-3AD203B41FA5}">
                      <a16:colId xmlns="" xmlns:a16="http://schemas.microsoft.com/office/drawing/2014/main" val="395583648"/>
                    </a:ext>
                  </a:extLst>
                </a:gridCol>
                <a:gridCol w="1658358">
                  <a:extLst>
                    <a:ext uri="{9D8B030D-6E8A-4147-A177-3AD203B41FA5}">
                      <a16:colId xmlns="" xmlns:a16="http://schemas.microsoft.com/office/drawing/2014/main" val="1337050295"/>
                    </a:ext>
                  </a:extLst>
                </a:gridCol>
                <a:gridCol w="13965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1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Вариант</a:t>
                      </a:r>
                      <a:r>
                        <a:rPr lang="ru-RU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вывода мощности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Стоимость КЛ</a:t>
                      </a:r>
                      <a:r>
                        <a:rPr lang="ru-RU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с оборудованием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Стоимость потерь</a:t>
                      </a:r>
                      <a:r>
                        <a:rPr lang="ru-RU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в </a:t>
                      </a:r>
                      <a:r>
                        <a:rPr lang="ru-RU" sz="12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КЛ</a:t>
                      </a:r>
                    </a:p>
                    <a:p>
                      <a:pPr marL="0" marR="0" indent="0" algn="ctr" defTabSz="68578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за 40 лет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СМР/ПНР</a:t>
                      </a: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6087257"/>
                  </a:ext>
                </a:extLst>
              </a:tr>
              <a:tr h="363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КЛ10 </a:t>
                      </a:r>
                      <a:r>
                        <a:rPr lang="ru-RU" sz="1400" b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кВ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100%   </a:t>
                      </a:r>
                      <a:endParaRPr lang="ru-RU" sz="16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Не оценивался</a:t>
                      </a: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50414905"/>
                  </a:ext>
                </a:extLst>
              </a:tr>
              <a:tr h="363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КЛ 35 </a:t>
                      </a:r>
                      <a:r>
                        <a:rPr lang="ru-RU" sz="1400" b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кВ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87%</a:t>
                      </a:r>
                      <a:endParaRPr lang="ru-RU" sz="16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54%   </a:t>
                      </a:r>
                      <a:endParaRPr lang="ru-RU" sz="16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Не оценивался</a:t>
                      </a: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84351082"/>
                  </a:ext>
                </a:extLst>
              </a:tr>
              <a:tr h="4716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ВТСП 35 </a:t>
                      </a:r>
                      <a:r>
                        <a:rPr lang="ru-RU" sz="1400" b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кВ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146%</a:t>
                      </a:r>
                      <a:endParaRPr lang="ru-RU" sz="16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26,5%   </a:t>
                      </a:r>
                      <a:endParaRPr lang="ru-RU" sz="16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-30%*</a:t>
                      </a:r>
                      <a:r>
                        <a:rPr lang="ru-RU" sz="1400" b="1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400" b="1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относительно</a:t>
                      </a:r>
                      <a:br>
                        <a:rPr lang="ru-RU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КЛ 10 и 35 </a:t>
                      </a:r>
                      <a:r>
                        <a:rPr lang="ru-RU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кВ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86" marR="3686" marT="3686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275010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B17DAA9-A86A-537D-9AFB-257D4628ABFE}"/>
              </a:ext>
            </a:extLst>
          </p:cNvPr>
          <p:cNvSpPr txBox="1"/>
          <p:nvPr/>
        </p:nvSpPr>
        <p:spPr>
          <a:xfrm>
            <a:off x="7176120" y="4232121"/>
            <a:ext cx="389661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 algn="ctr">
              <a:spcBef>
                <a:spcPts val="450"/>
              </a:spcBef>
              <a:defRPr sz="1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1400" dirty="0">
                <a:latin typeface="+mn-lt"/>
              </a:rPr>
              <a:t>УКРУПНЕННОЕ СРАВНЕНИЕ ПОКАЗАТЕЛЕЙ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A84363E-0F1A-7D0F-B959-581B83FAA83A}"/>
              </a:ext>
            </a:extLst>
          </p:cNvPr>
          <p:cNvSpPr txBox="1"/>
          <p:nvPr/>
        </p:nvSpPr>
        <p:spPr>
          <a:xfrm>
            <a:off x="6168031" y="6444044"/>
            <a:ext cx="498059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900" i="1" dirty="0">
                <a:solidFill>
                  <a:srgbClr val="565656"/>
                </a:solidFill>
              </a:rPr>
              <a:t>* Предварительная оценочная стоимость ниже за счет меньшего количества кабелей (в 5 раз), упрощённой прокладки, и меньшей массы (в 2,5 раза)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0A276B2-71DC-AA4D-3B16-FFD7D49D51BF}"/>
              </a:ext>
            </a:extLst>
          </p:cNvPr>
          <p:cNvSpPr txBox="1"/>
          <p:nvPr/>
        </p:nvSpPr>
        <p:spPr>
          <a:xfrm>
            <a:off x="335360" y="4571836"/>
            <a:ext cx="5364596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 marL="342900" indent="-342900">
              <a:spcBef>
                <a:spcPts val="600"/>
              </a:spcBef>
              <a:buFont typeface="Wingdings" panose="05000000000000000000" pitchFamily="2" charset="2"/>
              <a:buChar char="§"/>
              <a:defRPr sz="1700">
                <a:solidFill>
                  <a:srgbClr val="565656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1600" dirty="0">
                <a:solidFill>
                  <a:srgbClr val="1F497D"/>
                </a:solidFill>
                <a:latin typeface="+mn-lt"/>
              </a:rPr>
              <a:t>Компактность – вывод большой мощности малым количеством кабелей внешним диаметром </a:t>
            </a:r>
            <a:r>
              <a:rPr lang="en-US" sz="1600" dirty="0">
                <a:solidFill>
                  <a:srgbClr val="1F497D"/>
                </a:solidFill>
                <a:latin typeface="+mn-lt"/>
              </a:rPr>
              <a:t>&lt;</a:t>
            </a:r>
            <a:r>
              <a:rPr lang="ru-RU" sz="1600" dirty="0">
                <a:solidFill>
                  <a:srgbClr val="1F497D"/>
                </a:solidFill>
                <a:latin typeface="+mn-lt"/>
              </a:rPr>
              <a:t>150 мм</a:t>
            </a:r>
          </a:p>
          <a:p>
            <a:r>
              <a:rPr lang="ru-RU" sz="1600" dirty="0">
                <a:solidFill>
                  <a:srgbClr val="1F497D"/>
                </a:solidFill>
                <a:latin typeface="+mn-lt"/>
              </a:rPr>
              <a:t>Малые вес и габариты – простота прокладки и снижение </a:t>
            </a:r>
            <a:r>
              <a:rPr lang="en-US" sz="1600" dirty="0">
                <a:solidFill>
                  <a:srgbClr val="1F497D"/>
                </a:solidFill>
                <a:latin typeface="+mn-lt"/>
              </a:rPr>
              <a:t>CAPEX</a:t>
            </a:r>
            <a:r>
              <a:rPr lang="ru-RU" sz="1600" dirty="0">
                <a:solidFill>
                  <a:srgbClr val="1F497D"/>
                </a:solidFill>
                <a:latin typeface="+mn-lt"/>
              </a:rPr>
              <a:t> на строительство</a:t>
            </a:r>
          </a:p>
          <a:p>
            <a:r>
              <a:rPr lang="ru-RU" sz="1600" dirty="0">
                <a:solidFill>
                  <a:srgbClr val="1F497D"/>
                </a:solidFill>
                <a:latin typeface="+mn-lt"/>
              </a:rPr>
              <a:t>Отсутствие потерь в линии при передаче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D2FBEF4-1420-F3F2-ED59-4AE5272BC97E}"/>
              </a:ext>
            </a:extLst>
          </p:cNvPr>
          <p:cNvSpPr txBox="1"/>
          <p:nvPr/>
        </p:nvSpPr>
        <p:spPr>
          <a:xfrm>
            <a:off x="1116949" y="4221088"/>
            <a:ext cx="371512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ru-RU" sz="1400" b="1" dirty="0">
                <a:solidFill>
                  <a:schemeClr val="accent1"/>
                </a:solidFill>
              </a:rPr>
              <a:t>ПРЕИМУЩЕСТВА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543546"/>
            <a:ext cx="135969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568966"/>
            <a:ext cx="275272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Стрелка вправо 39"/>
          <p:cNvSpPr/>
          <p:nvPr/>
        </p:nvSpPr>
        <p:spPr>
          <a:xfrm rot="10800000">
            <a:off x="1991544" y="3236086"/>
            <a:ext cx="864096" cy="322688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Стрелка вправо 43"/>
          <p:cNvSpPr/>
          <p:nvPr/>
        </p:nvSpPr>
        <p:spPr>
          <a:xfrm rot="10800000">
            <a:off x="1991544" y="2058886"/>
            <a:ext cx="864096" cy="322688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2" y="1641679"/>
            <a:ext cx="1367883" cy="210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129" y="1788658"/>
            <a:ext cx="20097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68408" y="2250759"/>
            <a:ext cx="1296144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100" b="1" dirty="0"/>
              <a:t>Расщепленный трехфазный сверхпроводящий </a:t>
            </a:r>
            <a:r>
              <a:rPr lang="ru-RU" sz="1100" b="1" dirty="0" err="1"/>
              <a:t>токопровод</a:t>
            </a:r>
            <a:endParaRPr lang="ru-RU" sz="1100" b="1" dirty="0"/>
          </a:p>
        </p:txBody>
      </p:sp>
      <p:sp>
        <p:nvSpPr>
          <p:cNvPr id="49" name="Стрелка вправо 48"/>
          <p:cNvSpPr/>
          <p:nvPr/>
        </p:nvSpPr>
        <p:spPr>
          <a:xfrm rot="9924861">
            <a:off x="7917910" y="2739080"/>
            <a:ext cx="864096" cy="322688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A0326ED4-3C27-D3E2-7F8C-3B742073225C}"/>
              </a:ext>
            </a:extLst>
          </p:cNvPr>
          <p:cNvSpPr/>
          <p:nvPr/>
        </p:nvSpPr>
        <p:spPr>
          <a:xfrm>
            <a:off x="1801922" y="1177007"/>
            <a:ext cx="22514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1"/>
                </a:solidFill>
              </a:rPr>
              <a:t>ТРАДИЦИОННОЕ РЕШЕНИЕ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A0326ED4-3C27-D3E2-7F8C-3B742073225C}"/>
              </a:ext>
            </a:extLst>
          </p:cNvPr>
          <p:cNvSpPr/>
          <p:nvPr/>
        </p:nvSpPr>
        <p:spPr>
          <a:xfrm>
            <a:off x="7866632" y="1177007"/>
            <a:ext cx="22514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1"/>
                </a:solidFill>
              </a:rPr>
              <a:t>РЕШЕНИЕ НА ВТСП</a:t>
            </a:r>
          </a:p>
        </p:txBody>
      </p:sp>
    </p:spTree>
    <p:extLst>
      <p:ext uri="{BB962C8B-B14F-4D97-AF65-F5344CB8AC3E}">
        <p14:creationId xmlns:p14="http://schemas.microsoft.com/office/powerpoint/2010/main" val="3437144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СИСТЕМЫ ВЫВОДА МОЩНОСТИ НА ОСНОВЕ ВТСП КЛ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– перспективный проект</a:t>
            </a:r>
          </a:p>
        </p:txBody>
      </p:sp>
      <p:sp>
        <p:nvSpPr>
          <p:cNvPr id="4" name="Прямоугольник 5">
            <a:extLst>
              <a:ext uri="{FF2B5EF4-FFF2-40B4-BE49-F238E27FC236}">
                <a16:creationId xmlns="" xmlns:a16="http://schemas.microsoft.com/office/drawing/2014/main" id="{B0BBAE8D-4314-3BD7-A556-D2D878B92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989382"/>
            <a:ext cx="118093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90000"/>
              <a:defRPr/>
            </a:pPr>
            <a:r>
              <a:rPr lang="ru-RU" altLang="ru-RU" sz="1600" dirty="0">
                <a:solidFill>
                  <a:srgbClr val="1F497D"/>
                </a:solidFill>
                <a:latin typeface="+mn-lt"/>
                <a:cs typeface="+mn-cs"/>
              </a:rPr>
              <a:t>Конечной целью является создание сверхпроводящего или гибридного токопровода, который совмещает в себе все преимущества традиционного и сверхпроводящего решений  и может быть использован для соединения источника энергии с сетью или энергоемким потребителем.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243F9AD6-19D3-0D2C-C3D6-61739032AB28}"/>
              </a:ext>
            </a:extLst>
          </p:cNvPr>
          <p:cNvSpPr txBox="1">
            <a:spLocks/>
          </p:cNvSpPr>
          <p:nvPr/>
        </p:nvSpPr>
        <p:spPr>
          <a:xfrm>
            <a:off x="191345" y="1923510"/>
            <a:ext cx="4824536" cy="20095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83" rtl="0" eaLnBrk="1" latinLnBrk="0" hangingPunct="1"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728" marR="0" indent="-135728" algn="l" defTabSz="6857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3123" indent="-127394" algn="l" defTabSz="685783" rtl="0" eaLnBrk="1" latinLnBrk="0" hangingPunct="1">
              <a:spcBef>
                <a:spcPts val="450"/>
              </a:spcBef>
              <a:buClr>
                <a:schemeClr val="accent5"/>
              </a:buClr>
              <a:buSzPct val="105000"/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1F497D"/>
                </a:solidFill>
              </a:rPr>
              <a:t>Экспериментальный образец ВТСП фазного </a:t>
            </a:r>
            <a:r>
              <a:rPr lang="ru-RU" sz="1600" dirty="0">
                <a:solidFill>
                  <a:srgbClr val="1F497D"/>
                </a:solidFill>
              </a:rPr>
              <a:t>кабеля </a:t>
            </a:r>
            <a:r>
              <a:rPr lang="ru-RU" sz="1600" dirty="0">
                <a:solidFill>
                  <a:srgbClr val="1F497D"/>
                </a:solidFill>
              </a:rPr>
              <a:t>переменного тока:</a:t>
            </a:r>
          </a:p>
          <a:p>
            <a:pPr marL="342900" indent="-342900" defTabSz="9144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1F497D"/>
                </a:solidFill>
              </a:rPr>
              <a:t>номинальный  ток, не менее – 4.2 (6,5) кА
номинальное напряжение – 24 </a:t>
            </a:r>
            <a:r>
              <a:rPr lang="ru-RU" sz="1600" dirty="0" err="1">
                <a:solidFill>
                  <a:srgbClr val="1F497D"/>
                </a:solidFill>
              </a:rPr>
              <a:t>кВ</a:t>
            </a:r>
            <a:r>
              <a:rPr lang="ru-RU" sz="1600" dirty="0">
                <a:solidFill>
                  <a:srgbClr val="1F497D"/>
                </a:solidFill>
              </a:rPr>
              <a:t>;
передаваемая </a:t>
            </a:r>
            <a:r>
              <a:rPr lang="en-US" sz="1600" dirty="0">
                <a:solidFill>
                  <a:srgbClr val="1F497D"/>
                </a:solidFill>
              </a:rPr>
              <a:t>3</a:t>
            </a:r>
            <a:r>
              <a:rPr lang="ru-RU" sz="1600" dirty="0">
                <a:solidFill>
                  <a:srgbClr val="1F497D"/>
                </a:solidFill>
              </a:rPr>
              <a:t>ф мощность – 175 (270) МВА;
длина – 30 м.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2AB670B0-913D-E6BF-9DB3-C4A2D9F45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ED7CF"/>
              </a:clrFrom>
              <a:clrTo>
                <a:srgbClr val="DED7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32" y="1871318"/>
            <a:ext cx="5490664" cy="177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2FC44C-47A7-C033-3F74-0342AC20A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1" y="4149080"/>
            <a:ext cx="1880611" cy="252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0">
            <a:extLst>
              <a:ext uri="{FF2B5EF4-FFF2-40B4-BE49-F238E27FC236}">
                <a16:creationId xmlns="" xmlns:a16="http://schemas.microsoft.com/office/drawing/2014/main" id="{2CF71526-B6A0-BC94-36B4-46842D42A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55" y="4149080"/>
            <a:ext cx="4289392" cy="227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1">
            <a:extLst>
              <a:ext uri="{FF2B5EF4-FFF2-40B4-BE49-F238E27FC236}">
                <a16:creationId xmlns="" xmlns:a16="http://schemas.microsoft.com/office/drawing/2014/main" id="{94EB8B2A-DCBB-EBF0-A5F2-F387B87F4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58" y="4184984"/>
            <a:ext cx="3831286" cy="215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70">
            <a:extLst>
              <a:ext uri="{FF2B5EF4-FFF2-40B4-BE49-F238E27FC236}">
                <a16:creationId xmlns="" xmlns:a16="http://schemas.microsoft.com/office/drawing/2014/main" id="{90AF36BC-0555-DFDC-7364-9E4CC583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6" t="17030" r="28967" b="34061"/>
          <a:stretch>
            <a:fillRect/>
          </a:stretch>
        </p:blipFill>
        <p:spPr bwMode="auto">
          <a:xfrm>
            <a:off x="5375921" y="1825900"/>
            <a:ext cx="1497306" cy="169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3">
            <a:extLst>
              <a:ext uri="{FF2B5EF4-FFF2-40B4-BE49-F238E27FC236}">
                <a16:creationId xmlns="" xmlns:a16="http://schemas.microsoft.com/office/drawing/2014/main" id="{D109C305-DD73-E4AE-99D5-658D691B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584" y="3856667"/>
            <a:ext cx="27674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+mn-cs"/>
              </a:rPr>
              <a:t>ВАХ Экспериментального образца </a:t>
            </a:r>
          </a:p>
        </p:txBody>
      </p:sp>
      <p:sp>
        <p:nvSpPr>
          <p:cNvPr id="19" name="Прямоугольник 14">
            <a:extLst>
              <a:ext uri="{FF2B5EF4-FFF2-40B4-BE49-F238E27FC236}">
                <a16:creationId xmlns="" xmlns:a16="http://schemas.microsoft.com/office/drawing/2014/main" id="{3DDB5DAC-3C29-8051-38E0-39AA72AE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5864" y="3856667"/>
            <a:ext cx="4300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+mn-cs"/>
              </a:rPr>
              <a:t>Величина потерь на единицу длинны в жиле кабеля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="" xmlns:a16="http://schemas.microsoft.com/office/drawing/2014/main" id="{530BF78D-A5D0-C06C-877F-473B35A93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7361" y="6330806"/>
            <a:ext cx="33925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+mn-cs"/>
              </a:rPr>
              <a:t>Расчетный</a:t>
            </a:r>
            <a:r>
              <a:rPr lang="ru-RU" altLang="ru-RU" sz="1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+mn-cs"/>
              </a:rPr>
              <a:t>критический ток образца 9,0 кА</a:t>
            </a:r>
          </a:p>
        </p:txBody>
      </p:sp>
    </p:spTree>
    <p:extLst>
      <p:ext uri="{BB962C8B-B14F-4D97-AF65-F5344CB8AC3E}">
        <p14:creationId xmlns:p14="http://schemas.microsoft.com/office/powerpoint/2010/main" val="415483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СИСТЕМЫ ВЫВОДА МОЩНОСТИ НА ОСНОВЕ ВТСП КЛ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– перспективный проект</a:t>
            </a:r>
          </a:p>
        </p:txBody>
      </p:sp>
      <p:sp>
        <p:nvSpPr>
          <p:cNvPr id="4" name="Этап I:…">
            <a:extLst>
              <a:ext uri="{FF2B5EF4-FFF2-40B4-BE49-F238E27FC236}">
                <a16:creationId xmlns="" xmlns:a16="http://schemas.microsoft.com/office/drawing/2014/main" id="{31BBA433-A282-5B7C-830B-6C96671C6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1374483"/>
            <a:ext cx="3430154" cy="96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375"/>
              </a:spcBef>
            </a:pPr>
            <a:r>
              <a:rPr lang="ru-RU" altLang="ru-RU" b="1" dirty="0">
                <a:solidFill>
                  <a:schemeClr val="accent1"/>
                </a:solidFill>
                <a:latin typeface="+mn-lt"/>
                <a:cs typeface="+mn-cs"/>
              </a:rPr>
              <a:t>Этап I: </a:t>
            </a:r>
          </a:p>
          <a:p>
            <a:pPr algn="ctr" eaLnBrk="1" hangingPunct="1">
              <a:lnSpc>
                <a:spcPct val="90000"/>
              </a:lnSpc>
              <a:spcBef>
                <a:spcPts val="375"/>
              </a:spcBef>
            </a:pPr>
            <a:r>
              <a:rPr lang="ru-RU" altLang="ru-RU" sz="1600" b="1" dirty="0">
                <a:solidFill>
                  <a:schemeClr val="accent1"/>
                </a:solidFill>
                <a:latin typeface="+mn-lt"/>
                <a:cs typeface="+mn-cs"/>
              </a:rPr>
              <a:t>Отработка аварийных режимов высокотемпературных сверхпроводящих токопроводов</a:t>
            </a:r>
          </a:p>
        </p:txBody>
      </p:sp>
      <p:sp>
        <p:nvSpPr>
          <p:cNvPr id="5" name="Этап II:…">
            <a:extLst>
              <a:ext uri="{FF2B5EF4-FFF2-40B4-BE49-F238E27FC236}">
                <a16:creationId xmlns="" xmlns:a16="http://schemas.microsoft.com/office/drawing/2014/main" id="{B1EBB4C0-F84A-0979-8F91-76F9EBAC7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032" y="1263684"/>
            <a:ext cx="5022558" cy="118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ctr" defTabSz="933450">
              <a:lnSpc>
                <a:spcPct val="90000"/>
              </a:lnSpc>
              <a:spcBef>
                <a:spcPts val="375"/>
              </a:spcBef>
              <a:defRPr sz="1600" b="1">
                <a:solidFill>
                  <a:srgbClr val="0070C0"/>
                </a:solidFill>
                <a:latin typeface="PF Din Text Cond Pro" panose="02000000000000000000" pitchFamily="2" charset="0"/>
                <a:cs typeface="Arial" panose="020B0604020202020204" pitchFamily="34" charset="0"/>
              </a:defRPr>
            </a:lvl1pPr>
            <a:lvl2pPr marL="742950" indent="-285750" defTabSz="9334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34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34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34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>
                <a:solidFill>
                  <a:schemeClr val="accent1"/>
                </a:solidFill>
                <a:latin typeface="+mn-lt"/>
                <a:cs typeface="+mn-cs"/>
              </a:rPr>
              <a:t>Этап II:</a:t>
            </a:r>
          </a:p>
          <a:p>
            <a:r>
              <a:rPr lang="ru-RU" altLang="ru-RU" dirty="0">
                <a:solidFill>
                  <a:schemeClr val="accent1"/>
                </a:solidFill>
                <a:latin typeface="+mn-lt"/>
                <a:cs typeface="+mn-cs"/>
              </a:rPr>
              <a:t>Разработка полного комплекта РКД, изготовление и проведение сертификационных испытаний полномасштабного образца секции ВТСП генераторного токопровода для систем вывода энергии энергоблоков электростанций и электрических сетей</a:t>
            </a:r>
          </a:p>
        </p:txBody>
      </p:sp>
      <p:pic>
        <p:nvPicPr>
          <p:cNvPr id="7" name="image.jpeg" descr="image.jpeg">
            <a:extLst>
              <a:ext uri="{FF2B5EF4-FFF2-40B4-BE49-F238E27FC236}">
                <a16:creationId xmlns="" xmlns:a16="http://schemas.microsoft.com/office/drawing/2014/main" id="{6579D91F-6360-50E5-A8CC-8A5B4C17C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" y="2540357"/>
            <a:ext cx="5683710" cy="25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image.png" descr="image.png">
            <a:extLst>
              <a:ext uri="{FF2B5EF4-FFF2-40B4-BE49-F238E27FC236}">
                <a16:creationId xmlns="" xmlns:a16="http://schemas.microsoft.com/office/drawing/2014/main" id="{8D02881A-4CFF-4DBC-F43C-A9CA829FD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45211"/>
            <a:ext cx="6366538" cy="408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134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  <a:endParaRPr lang="ru-RU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4A4C8BAB-9D22-98CE-2047-BFCB8172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7" y="1057302"/>
            <a:ext cx="11749829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667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600" b="1" dirty="0">
                <a:solidFill>
                  <a:srgbClr val="1F497D"/>
                </a:solidFill>
              </a:rPr>
              <a:t>В настоящее время мы являемся свидетелями начала внедрения  ВТСП устройств в реальную электроэнергетику. </a:t>
            </a:r>
            <a:endParaRPr lang="ru-RU" sz="1600" b="1" dirty="0" smtClean="0">
              <a:solidFill>
                <a:srgbClr val="1F497D"/>
              </a:solidFill>
            </a:endParaRPr>
          </a:p>
          <a:p>
            <a:pPr algn="just">
              <a:spcAft>
                <a:spcPts val="600"/>
              </a:spcAft>
            </a:pPr>
            <a:endParaRPr lang="ru-RU" sz="1600" b="1" dirty="0" smtClean="0">
              <a:solidFill>
                <a:srgbClr val="1F497D"/>
              </a:solidFill>
            </a:endParaRPr>
          </a:p>
          <a:p>
            <a:pPr indent="2667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1F497D"/>
                </a:solidFill>
              </a:rPr>
              <a:t>При </a:t>
            </a:r>
            <a:r>
              <a:rPr lang="ru-RU" sz="1600" b="1" dirty="0">
                <a:solidFill>
                  <a:srgbClr val="1F497D"/>
                </a:solidFill>
              </a:rPr>
              <a:t>современном уровне развития сверхпроводниковой и криогенной техники возможно создание длинных сверхпроводящих кабельных линий постоянного тока для передачи энергии на расстояния в десятки километров. При этом мощность единичной линии среднего напряжения может достигать нескольких гигаватт, а потери энергии в ней будут существенно ниже чем в воздушных ЛЭП. </a:t>
            </a:r>
            <a:endParaRPr lang="ru-RU" sz="1600" b="1" dirty="0" smtClean="0">
              <a:solidFill>
                <a:srgbClr val="1F497D"/>
              </a:solidFill>
            </a:endParaRPr>
          </a:p>
          <a:p>
            <a:pPr algn="just">
              <a:spcAft>
                <a:spcPts val="600"/>
              </a:spcAft>
            </a:pPr>
            <a:endParaRPr lang="ru-RU" sz="1600" b="1" dirty="0">
              <a:solidFill>
                <a:srgbClr val="1F497D"/>
              </a:solidFill>
            </a:endParaRPr>
          </a:p>
          <a:p>
            <a:pPr indent="2667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600" b="1" dirty="0">
                <a:solidFill>
                  <a:srgbClr val="1F497D"/>
                </a:solidFill>
              </a:rPr>
              <a:t>Криогенные станции для охлаждения линии могут располагаться на её концах при длине линии до 20 - 30 км. При создании линий большей длины криогенные станции должны размещаться вдоль трассы с шагом 20 – 60 км. </a:t>
            </a:r>
            <a:r>
              <a:rPr lang="ru-RU" sz="1600" b="1" dirty="0">
                <a:solidFill>
                  <a:srgbClr val="1F497D"/>
                </a:solidFill>
              </a:rPr>
              <a:t>Максимальная длина линии при таком подходе не имеет технических ограничений. </a:t>
            </a:r>
            <a:endParaRPr lang="ru-RU" sz="1600" b="1" dirty="0" smtClean="0">
              <a:solidFill>
                <a:srgbClr val="1F497D"/>
              </a:solidFill>
            </a:endParaRPr>
          </a:p>
          <a:p>
            <a:pPr algn="just">
              <a:spcAft>
                <a:spcPts val="600"/>
              </a:spcAft>
            </a:pPr>
            <a:endParaRPr lang="ru-RU" sz="1600" b="1" dirty="0">
              <a:solidFill>
                <a:srgbClr val="1F497D"/>
              </a:solidFill>
            </a:endParaRPr>
          </a:p>
          <a:p>
            <a:pPr indent="2667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600" b="1" dirty="0">
                <a:solidFill>
                  <a:srgbClr val="1F497D"/>
                </a:solidFill>
              </a:rPr>
              <a:t>Успешная опытная эксплуатация первых  ВТСП линий станет существенным ускорителем процессов внедрения ВТСП устройств в электроэнергетику</a:t>
            </a:r>
            <a:r>
              <a:rPr lang="ru-RU" sz="1600" b="1" dirty="0" smtClean="0">
                <a:solidFill>
                  <a:srgbClr val="1F497D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endParaRPr lang="ru-RU" sz="1600" b="1" dirty="0">
              <a:solidFill>
                <a:srgbClr val="1F497D"/>
              </a:solidFill>
            </a:endParaRPr>
          </a:p>
          <a:p>
            <a:pPr indent="2667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600" b="1" dirty="0">
                <a:solidFill>
                  <a:srgbClr val="1F497D"/>
                </a:solidFill>
              </a:rPr>
              <a:t>В результате реализации проекта разработаны и опробованы решения, которые могут составить серьёзную конкуренцию имеющимся на сегодняшний день традиционным решениям по передаче электрической энергии своим уникальным характеристикам.</a:t>
            </a:r>
          </a:p>
        </p:txBody>
      </p:sp>
    </p:spTree>
    <p:extLst>
      <p:ext uri="{BB962C8B-B14F-4D97-AF65-F5344CB8AC3E}">
        <p14:creationId xmlns:p14="http://schemas.microsoft.com/office/powerpoint/2010/main" val="265680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4439816" y="2929508"/>
            <a:ext cx="5284264" cy="198022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2400" b="0" kern="1200" baseline="0">
                <a:solidFill>
                  <a:schemeClr val="tx1"/>
                </a:solidFill>
                <a:latin typeface="+mj-lt"/>
                <a:ea typeface="PF Din Text Cond Pro" charset="0"/>
                <a:cs typeface="PF Din Text Cond Pro" charset="0"/>
              </a:defRPr>
            </a:lvl1pPr>
            <a:lvl2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350838" indent="-1698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2" defTabSz="941858">
              <a:spcBef>
                <a:spcPts val="624"/>
              </a:spcBef>
              <a:defRPr/>
            </a:pPr>
            <a:r>
              <a:rPr lang="ru-RU" altLang="ru-RU" sz="1800" b="1" kern="0" dirty="0">
                <a:latin typeface="+mn-lt"/>
              </a:rPr>
              <a:t>АО «НТЦ ФСК ЕЭС»</a:t>
            </a:r>
          </a:p>
          <a:p>
            <a:pPr marL="6192" defTabSz="941858">
              <a:spcBef>
                <a:spcPts val="624"/>
              </a:spcBef>
              <a:defRPr/>
            </a:pPr>
            <a:r>
              <a:rPr lang="ru-RU" altLang="ru-RU" sz="1800" kern="0" dirty="0">
                <a:latin typeface="+mn-lt"/>
              </a:rPr>
              <a:t>115201, г. Москва, Каширское ш., д.22, корп.3</a:t>
            </a:r>
            <a:br>
              <a:rPr lang="ru-RU" altLang="ru-RU" sz="1800" kern="0" dirty="0">
                <a:latin typeface="+mn-lt"/>
              </a:rPr>
            </a:br>
            <a:endParaRPr lang="en-US" altLang="ru-RU" sz="1800" kern="0" dirty="0">
              <a:latin typeface="+mn-lt"/>
            </a:endParaRPr>
          </a:p>
          <a:p>
            <a:pPr marL="6192" defTabSz="941858">
              <a:spcBef>
                <a:spcPts val="624"/>
              </a:spcBef>
              <a:defRPr/>
            </a:pPr>
            <a:r>
              <a:rPr lang="ru-RU" altLang="ru-RU" sz="1800" kern="0" dirty="0">
                <a:latin typeface="+mn-lt"/>
              </a:rPr>
              <a:t>Телефон:	+7 (495) 727-19-09 </a:t>
            </a:r>
            <a:br>
              <a:rPr lang="ru-RU" altLang="ru-RU" sz="1800" kern="0" dirty="0">
                <a:latin typeface="+mn-lt"/>
              </a:rPr>
            </a:br>
            <a:r>
              <a:rPr lang="ru-RU" altLang="ru-RU" sz="1800" kern="0" dirty="0">
                <a:latin typeface="+mn-lt"/>
              </a:rPr>
              <a:t>Факс:	+7 (495) 727-19-08</a:t>
            </a:r>
          </a:p>
          <a:p>
            <a:pPr marL="6192" defTabSz="941858">
              <a:spcBef>
                <a:spcPts val="624"/>
              </a:spcBef>
              <a:defRPr/>
            </a:pPr>
            <a:r>
              <a:rPr lang="ru-RU" altLang="ru-RU" sz="1800" kern="0" dirty="0">
                <a:latin typeface="+mn-lt"/>
              </a:rPr>
              <a:t>Е-</a:t>
            </a:r>
            <a:r>
              <a:rPr lang="ru-RU" altLang="ru-RU" sz="1800" kern="0" dirty="0" err="1">
                <a:latin typeface="+mn-lt"/>
              </a:rPr>
              <a:t>mai</a:t>
            </a:r>
            <a:r>
              <a:rPr lang="en-US" altLang="ru-RU" sz="1800" kern="0" dirty="0">
                <a:latin typeface="+mn-lt"/>
              </a:rPr>
              <a:t>l:</a:t>
            </a:r>
            <a:r>
              <a:rPr lang="ru-RU" altLang="ru-RU" sz="1800" kern="0" dirty="0">
                <a:latin typeface="+mn-lt"/>
              </a:rPr>
              <a:t> </a:t>
            </a:r>
            <a:r>
              <a:rPr lang="en-US" altLang="ru-RU" sz="1800" kern="0" dirty="0">
                <a:latin typeface="+mn-lt"/>
              </a:rPr>
              <a:t>	</a:t>
            </a:r>
            <a:r>
              <a:rPr lang="en-US" altLang="ru-RU" sz="1800" kern="0" dirty="0">
                <a:solidFill>
                  <a:schemeClr val="accent1"/>
                </a:solidFill>
                <a:latin typeface="+mn-lt"/>
              </a:rPr>
              <a:t>info@ntc-power.ru</a:t>
            </a:r>
            <a:r>
              <a:rPr lang="ru-RU" altLang="ru-RU" sz="1800" kern="0" dirty="0">
                <a:solidFill>
                  <a:schemeClr val="accent1"/>
                </a:solidFill>
                <a:latin typeface="+mn-lt"/>
              </a:rPr>
              <a:t> </a:t>
            </a:r>
            <a:br>
              <a:rPr lang="ru-RU" altLang="ru-RU" sz="1800" kern="0" dirty="0">
                <a:solidFill>
                  <a:schemeClr val="accent1"/>
                </a:solidFill>
                <a:latin typeface="+mn-lt"/>
              </a:rPr>
            </a:br>
            <a:r>
              <a:rPr lang="ru-RU" altLang="ru-RU" sz="1800" kern="0" dirty="0">
                <a:latin typeface="+mn-lt"/>
              </a:rPr>
              <a:t>Сайт</a:t>
            </a:r>
            <a:r>
              <a:rPr lang="en-US" altLang="ru-RU" sz="1800" kern="0" dirty="0">
                <a:latin typeface="+mn-lt"/>
              </a:rPr>
              <a:t>:</a:t>
            </a:r>
            <a:r>
              <a:rPr lang="ru-RU" altLang="ru-RU" sz="1800" kern="0" dirty="0">
                <a:latin typeface="+mn-lt"/>
              </a:rPr>
              <a:t> </a:t>
            </a:r>
            <a:r>
              <a:rPr lang="en-US" altLang="ru-RU" sz="1800" kern="0" dirty="0">
                <a:latin typeface="+mn-lt"/>
              </a:rPr>
              <a:t>	</a:t>
            </a:r>
            <a:r>
              <a:rPr lang="en-US" altLang="ru-RU" sz="1800" kern="0" dirty="0">
                <a:solidFill>
                  <a:schemeClr val="accent1"/>
                </a:solidFill>
                <a:latin typeface="+mn-lt"/>
              </a:rPr>
              <a:t>www.ntc-power.ru </a:t>
            </a:r>
            <a:endParaRPr 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2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ВЫСОКОТЕМПЕРАТУРНЫЕ СВЕРХПРОВОДЯЩИЕ КАБЕЛЬНЫЕ ЛИНИИ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0" y="5733256"/>
            <a:ext cx="12192000" cy="754427"/>
          </a:xfrm>
          <a:prstGeom prst="rect">
            <a:avLst/>
          </a:prstGeom>
          <a:solidFill>
            <a:srgbClr val="DCE6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endParaRPr lang="ru-RU" sz="1400" dirty="0">
              <a:solidFill>
                <a:schemeClr val="tx1"/>
              </a:solidFill>
              <a:ea typeface="PF Din Text Cond Pro" charset="0"/>
              <a:cs typeface="PF Din Text Cond Pro" charset="0"/>
            </a:endParaRPr>
          </a:p>
        </p:txBody>
      </p:sp>
      <p:pic>
        <p:nvPicPr>
          <p:cNvPr id="35" name="Изображение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6" y="5840468"/>
            <a:ext cx="540000" cy="540000"/>
          </a:xfrm>
          <a:prstGeom prst="rect">
            <a:avLst/>
          </a:prstGeom>
        </p:spPr>
      </p:pic>
      <p:sp>
        <p:nvSpPr>
          <p:cNvPr id="36" name="Текст 2"/>
          <p:cNvSpPr txBox="1">
            <a:spLocks/>
          </p:cNvSpPr>
          <p:nvPr/>
        </p:nvSpPr>
        <p:spPr>
          <a:xfrm>
            <a:off x="1216820" y="5877272"/>
            <a:ext cx="10300712" cy="62119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400" b="1" dirty="0">
                <a:solidFill>
                  <a:srgbClr val="565656"/>
                </a:solidFill>
                <a:latin typeface="+mn-lt"/>
              </a:rPr>
              <a:t>Высокотемпературные сверхпроводящие кабельные линии </a:t>
            </a:r>
            <a:r>
              <a:rPr lang="ru-RU" sz="1400" dirty="0">
                <a:solidFill>
                  <a:srgbClr val="565656"/>
                </a:solidFill>
                <a:latin typeface="+mn-lt"/>
              </a:rPr>
              <a:t>- силовые кабельные линии, в которых мощность передается без потерь через сверхпроводящий материал при температуре ниже 77 К.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02AEAF7F-7893-7E46-ABD0-C4C6D5CD3004}"/>
              </a:ext>
            </a:extLst>
          </p:cNvPr>
          <p:cNvSpPr txBox="1"/>
          <p:nvPr/>
        </p:nvSpPr>
        <p:spPr>
          <a:xfrm>
            <a:off x="1992627" y="836712"/>
            <a:ext cx="822004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МИРОВОЙ ОПЫТ В ОБЛАСТИ ВТСП КАБЕЛЬНЫХ ЛИНИЙ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02AEAF7F-7893-7E46-ABD0-C4C6D5CD3004}"/>
              </a:ext>
            </a:extLst>
          </p:cNvPr>
          <p:cNvSpPr txBox="1"/>
          <p:nvPr/>
        </p:nvSpPr>
        <p:spPr>
          <a:xfrm>
            <a:off x="3010815" y="3356992"/>
            <a:ext cx="597666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РАЗРАБОТКА ВТСП КАБЕЛЬНЫХ ЛИНИЙ В РОССИЙСКОЙ ФЕДЕРАЦИИ</a:t>
            </a:r>
          </a:p>
        </p:txBody>
      </p:sp>
      <p:graphicFrame>
        <p:nvGraphicFramePr>
          <p:cNvPr id="127" name="Таблица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345433"/>
              </p:ext>
            </p:extLst>
          </p:nvPr>
        </p:nvGraphicFramePr>
        <p:xfrm>
          <a:off x="861708" y="3703417"/>
          <a:ext cx="10015291" cy="195783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3966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74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638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274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24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Передаваемая</a:t>
                      </a:r>
                      <a:r>
                        <a:rPr lang="ru-RU" sz="1200" baseline="0" dirty="0">
                          <a:solidFill>
                            <a:srgbClr val="565656"/>
                          </a:solidFill>
                          <a:latin typeface="+mn-lt"/>
                        </a:rPr>
                        <a:t> мощность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565656"/>
                          </a:solidFill>
                          <a:latin typeface="+mn-lt"/>
                        </a:rPr>
                        <a:t>40 </a:t>
                      </a:r>
                      <a:r>
                        <a:rPr lang="ru-RU" sz="1400" b="1" dirty="0">
                          <a:solidFill>
                            <a:srgbClr val="565656"/>
                          </a:solidFill>
                          <a:latin typeface="+mn-lt"/>
                        </a:rPr>
                        <a:t>МВ</a:t>
                      </a:r>
                      <a:r>
                        <a:rPr lang="en-US" sz="1400" b="1" dirty="0">
                          <a:solidFill>
                            <a:srgbClr val="565656"/>
                          </a:solidFill>
                          <a:latin typeface="+mn-lt"/>
                        </a:rPr>
                        <a:t>A</a:t>
                      </a:r>
                      <a:endParaRPr lang="ru-RU" sz="1400" b="1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565656"/>
                          </a:solidFill>
                          <a:latin typeface="+mn-lt"/>
                        </a:rPr>
                        <a:t>50 </a:t>
                      </a:r>
                      <a:r>
                        <a:rPr lang="ru-RU" sz="1400" b="1" dirty="0">
                          <a:solidFill>
                            <a:srgbClr val="565656"/>
                          </a:solidFill>
                          <a:latin typeface="+mn-lt"/>
                        </a:rPr>
                        <a:t>МВт</a:t>
                      </a:r>
                      <a:endParaRPr lang="ru-RU" sz="1400" b="1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565656"/>
                          </a:solidFill>
                          <a:latin typeface="+mn-lt"/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565656"/>
                          </a:solidFill>
                          <a:latin typeface="+mn-lt"/>
                        </a:rPr>
                        <a:t>50 </a:t>
                      </a:r>
                      <a:r>
                        <a:rPr lang="ru-RU" sz="1400" b="1" dirty="0">
                          <a:solidFill>
                            <a:srgbClr val="565656"/>
                          </a:solidFill>
                          <a:latin typeface="+mn-lt"/>
                        </a:rPr>
                        <a:t>МВ</a:t>
                      </a:r>
                      <a:r>
                        <a:rPr lang="en-US" sz="1400" b="1" dirty="0">
                          <a:solidFill>
                            <a:srgbClr val="565656"/>
                          </a:solidFill>
                          <a:latin typeface="+mn-lt"/>
                        </a:rPr>
                        <a:t>A</a:t>
                      </a:r>
                      <a:endParaRPr lang="ru-RU" sz="1400" b="1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  <a:ea typeface="+mn-ea"/>
                        </a:rPr>
                        <a:t>Номинальное</a:t>
                      </a:r>
                      <a:r>
                        <a:rPr lang="ru-RU" sz="1200" baseline="0" dirty="0">
                          <a:solidFill>
                            <a:srgbClr val="565656"/>
                          </a:solidFill>
                          <a:latin typeface="+mn-lt"/>
                          <a:ea typeface="+mn-ea"/>
                        </a:rPr>
                        <a:t> напряжение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20 </a:t>
                      </a:r>
                      <a:r>
                        <a:rPr lang="ru-RU" sz="1200" dirty="0" err="1">
                          <a:solidFill>
                            <a:srgbClr val="565656"/>
                          </a:solidFill>
                          <a:latin typeface="+mn-lt"/>
                        </a:rPr>
                        <a:t>кВ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20 </a:t>
                      </a:r>
                      <a:r>
                        <a:rPr lang="ru-RU" sz="1200" dirty="0" err="1">
                          <a:solidFill>
                            <a:srgbClr val="565656"/>
                          </a:solidFill>
                          <a:latin typeface="+mn-lt"/>
                        </a:rPr>
                        <a:t>кВ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2</a:t>
                      </a: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4</a:t>
                      </a: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565656"/>
                          </a:solidFill>
                          <a:latin typeface="+mn-lt"/>
                        </a:rPr>
                        <a:t>кВ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2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Номинальный</a:t>
                      </a:r>
                      <a:r>
                        <a:rPr lang="ru-RU" sz="1200" baseline="0" dirty="0">
                          <a:solidFill>
                            <a:srgbClr val="565656"/>
                          </a:solidFill>
                          <a:latin typeface="+mn-lt"/>
                        </a:rPr>
                        <a:t> ток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1</a:t>
                      </a: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500 A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2500 A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42</a:t>
                      </a: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00 A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2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Критический ток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21</a:t>
                      </a: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00 A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3700 A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58</a:t>
                      </a: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00 A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2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Класс изоляции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10-35 </a:t>
                      </a: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10-35 </a:t>
                      </a: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10-35 </a:t>
                      </a: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  <a:ea typeface="Times New Roman"/>
                        </a:rPr>
                        <a:t>кА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6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Рабочая температура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66-80K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66-80K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66-80K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96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Мощности криогенной системы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5 </a:t>
                      </a: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кВт</a:t>
                      </a: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 @ 70K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14,5 </a:t>
                      </a: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кВт </a:t>
                      </a: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@ 70K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565656"/>
                          </a:solidFill>
                          <a:latin typeface="+mn-lt"/>
                        </a:rPr>
                        <a:t>8 кВт</a:t>
                      </a:r>
                      <a:r>
                        <a:rPr lang="ru-RU" sz="1200" baseline="0" dirty="0">
                          <a:solidFill>
                            <a:srgbClr val="565656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565656"/>
                          </a:solidFill>
                          <a:latin typeface="+mn-lt"/>
                        </a:rPr>
                        <a:t>@ 70K</a:t>
                      </a:r>
                      <a:endParaRPr lang="ru-RU" sz="1200" dirty="0">
                        <a:solidFill>
                          <a:srgbClr val="565656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201384"/>
            <a:ext cx="5303912" cy="215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1201384"/>
            <a:ext cx="5040560" cy="201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597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648" y="405357"/>
            <a:ext cx="8675072" cy="431355"/>
          </a:xfrm>
        </p:spPr>
        <p:txBody>
          <a:bodyPr/>
          <a:lstStyle/>
          <a:p>
            <a:r>
              <a:rPr lang="ru-RU" dirty="0"/>
              <a:t>ПРОЕКТ ВТСП КЛ В САНКТ-ПЕТЕРБУРГЕ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A565E69-4A96-6FBA-41F3-41A81D8759B7}"/>
              </a:ext>
            </a:extLst>
          </p:cNvPr>
          <p:cNvSpPr txBox="1"/>
          <p:nvPr/>
        </p:nvSpPr>
        <p:spPr>
          <a:xfrm>
            <a:off x="47889" y="836712"/>
            <a:ext cx="6052132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tabLst>
                <a:tab pos="630555" algn="l"/>
              </a:tabLst>
            </a:pPr>
            <a:r>
              <a:rPr lang="ru-RU" sz="14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ВТСП КАБЕЛЬНАЯ ЛИНИЯ ПОСТОЯННОГО ТОКА В САНКТ-ПЕТЕРБУРГЕ</a:t>
            </a:r>
          </a:p>
          <a:p>
            <a:pPr marL="4635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ru-RU" sz="1400" dirty="0">
                <a:solidFill>
                  <a:srgbClr val="1F497D"/>
                </a:solidFill>
              </a:rPr>
              <a:t>Мировой рекорд по протяженности</a:t>
            </a:r>
          </a:p>
          <a:p>
            <a:pPr marL="4635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ru-RU" sz="1400" dirty="0">
                <a:solidFill>
                  <a:srgbClr val="1F497D"/>
                </a:solidFill>
              </a:rPr>
              <a:t>Связь двух независимых </a:t>
            </a:r>
            <a:r>
              <a:rPr lang="ru-RU" sz="1400" dirty="0" err="1">
                <a:solidFill>
                  <a:srgbClr val="1F497D"/>
                </a:solidFill>
              </a:rPr>
              <a:t>энергорайонов</a:t>
            </a:r>
            <a:r>
              <a:rPr lang="ru-RU" sz="1400" dirty="0">
                <a:solidFill>
                  <a:srgbClr val="1F497D"/>
                </a:solidFill>
              </a:rPr>
              <a:t> на среднем напряжении</a:t>
            </a:r>
          </a:p>
          <a:p>
            <a:pPr marL="4635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ru-RU" sz="1400" dirty="0">
                <a:solidFill>
                  <a:srgbClr val="1F497D"/>
                </a:solidFill>
              </a:rPr>
              <a:t>Ограничение токов короткого замыкания</a:t>
            </a:r>
          </a:p>
          <a:p>
            <a:pPr marL="4635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ru-RU" sz="1400" dirty="0">
                <a:solidFill>
                  <a:srgbClr val="1F497D"/>
                </a:solidFill>
              </a:rPr>
              <a:t>Возможность увеличения мощности в 1,5 раза без замены кабеля</a:t>
            </a:r>
            <a:endParaRPr lang="en-US" sz="1400" dirty="0">
              <a:solidFill>
                <a:srgbClr val="1F497D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F608B66E-812A-DC2B-C719-8C080E28D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" y="2222967"/>
            <a:ext cx="4863626" cy="233276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22E523DB-EABF-44A1-3D08-C5236297A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26"/>
          <a:stretch/>
        </p:blipFill>
        <p:spPr>
          <a:xfrm>
            <a:off x="2637542" y="4723413"/>
            <a:ext cx="3872041" cy="1923120"/>
          </a:xfrm>
          <a:prstGeom prst="rect">
            <a:avLst/>
          </a:prstGeom>
        </p:spPr>
      </p:pic>
      <p:graphicFrame>
        <p:nvGraphicFramePr>
          <p:cNvPr id="37" name="Таблица 36">
            <a:extLst>
              <a:ext uri="{FF2B5EF4-FFF2-40B4-BE49-F238E27FC236}">
                <a16:creationId xmlns="" xmlns:a16="http://schemas.microsoft.com/office/drawing/2014/main" id="{649D9C8F-83CB-F33D-94D4-03D976189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840378"/>
              </p:ext>
            </p:extLst>
          </p:nvPr>
        </p:nvGraphicFramePr>
        <p:xfrm>
          <a:off x="100154" y="4810192"/>
          <a:ext cx="2518924" cy="1854907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18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31248">
                <a:tc>
                  <a:txBody>
                    <a:bodyPr/>
                    <a:lstStyle/>
                    <a:p>
                      <a:pPr marL="463550" lvl="1" indent="-28575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Отсутствие потерь при передаче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0229">
                <a:tc>
                  <a:txBody>
                    <a:bodyPr/>
                    <a:lstStyle/>
                    <a:p>
                      <a:pPr marL="463550" lvl="1" indent="-28575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Широкий диапазон рабочих характеристик кабеля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0344">
                <a:tc>
                  <a:txBody>
                    <a:bodyPr/>
                    <a:lstStyle/>
                    <a:p>
                      <a:pPr marL="463550" lvl="1" indent="-28575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Полный комплект запчастей для ремонта и обслуживания линии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0344">
                <a:tc>
                  <a:txBody>
                    <a:bodyPr/>
                    <a:lstStyle/>
                    <a:p>
                      <a:pPr marL="463550" lvl="1" indent="-285750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630555" algn="l"/>
                        </a:tabLst>
                      </a:pPr>
                      <a:r>
                        <a:rPr lang="ru-RU" sz="12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Простота прокладки в условиях плотной городской застройки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11ADFA52-489A-6D58-8EA9-4E647F635CF5}"/>
              </a:ext>
            </a:extLst>
          </p:cNvPr>
          <p:cNvCxnSpPr>
            <a:cxnSpLocks/>
          </p:cNvCxnSpPr>
          <p:nvPr/>
        </p:nvCxnSpPr>
        <p:spPr>
          <a:xfrm>
            <a:off x="6528048" y="843118"/>
            <a:ext cx="0" cy="53462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17" descr="CL-DC-4">
            <a:extLst>
              <a:ext uri="{FF2B5EF4-FFF2-40B4-BE49-F238E27FC236}">
                <a16:creationId xmlns="" xmlns:a16="http://schemas.microsoft.com/office/drawing/2014/main" id="{F5EF55AC-FDE9-13EA-9669-8D5D95C1F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196752"/>
            <a:ext cx="4822548" cy="157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Прямоугольник 18">
            <a:extLst>
              <a:ext uri="{FF2B5EF4-FFF2-40B4-BE49-F238E27FC236}">
                <a16:creationId xmlns="" xmlns:a16="http://schemas.microsoft.com/office/drawing/2014/main" id="{2A640F51-910C-4C29-720A-95B1A75B8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107" y="836712"/>
            <a:ext cx="317913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СИСТЕМА КРИОГЕННОГО ОБЕСПЕЧЕНИЯ</a:t>
            </a:r>
          </a:p>
        </p:txBody>
      </p:sp>
      <p:sp>
        <p:nvSpPr>
          <p:cNvPr id="42" name="Прямоугольник 18">
            <a:extLst>
              <a:ext uri="{FF2B5EF4-FFF2-40B4-BE49-F238E27FC236}">
                <a16:creationId xmlns="" xmlns:a16="http://schemas.microsoft.com/office/drawing/2014/main" id="{CEC7C60B-1380-71F9-9706-CBFE12A7F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514" y="2924944"/>
            <a:ext cx="559815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КОМПЛЕКТНОЕ ВЫПРЯМИТЕЛЬНО-ПРЕОБРАЗОВАТЕЛЬНОЕ УСТРОЙСТВО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110 – 8,27 – 20 </a:t>
            </a:r>
            <a:r>
              <a:rPr lang="ru-RU" altLang="ru-RU" sz="1400" b="1" dirty="0" err="1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кВ</a:t>
            </a:r>
            <a:endParaRPr lang="ru-RU" altLang="ru-RU" sz="1400" b="1" dirty="0">
              <a:solidFill>
                <a:schemeClr val="accent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3AB6271-089D-9E7E-514A-22BFA747B763}"/>
              </a:ext>
            </a:extLst>
          </p:cNvPr>
          <p:cNvSpPr/>
          <p:nvPr/>
        </p:nvSpPr>
        <p:spPr>
          <a:xfrm>
            <a:off x="6688941" y="4869160"/>
            <a:ext cx="54557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F497D"/>
                </a:solidFill>
              </a:rPr>
              <a:t>две 6-и фазные комплектные вентильные преобразовательные установки (КВПУ), каждая из которых состоит из двух 6-и </a:t>
            </a:r>
            <a:r>
              <a:rPr lang="ru-RU" sz="1200" dirty="0" err="1">
                <a:solidFill>
                  <a:srgbClr val="1F497D"/>
                </a:solidFill>
              </a:rPr>
              <a:t>пульсных</a:t>
            </a:r>
            <a:r>
              <a:rPr lang="ru-RU" sz="1200" dirty="0">
                <a:solidFill>
                  <a:srgbClr val="1F497D"/>
                </a:solidFill>
              </a:rPr>
              <a:t> </a:t>
            </a:r>
            <a:r>
              <a:rPr lang="ru-RU" sz="1200" dirty="0" err="1">
                <a:solidFill>
                  <a:srgbClr val="1F497D"/>
                </a:solidFill>
              </a:rPr>
              <a:t>тиристорных</a:t>
            </a:r>
            <a:r>
              <a:rPr lang="ru-RU" sz="1200" dirty="0">
                <a:solidFill>
                  <a:srgbClr val="1F497D"/>
                </a:solidFill>
              </a:rPr>
              <a:t> ПТ</a:t>
            </a:r>
            <a:r>
              <a:rPr lang="ru-RU" sz="1200" dirty="0" smtClean="0">
                <a:solidFill>
                  <a:srgbClr val="1F497D"/>
                </a:solidFill>
              </a:rPr>
              <a:t>;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F497D"/>
                </a:solidFill>
              </a:rPr>
              <a:t>два </a:t>
            </a:r>
            <a:r>
              <a:rPr lang="ru-RU" sz="1200" dirty="0">
                <a:solidFill>
                  <a:srgbClr val="1F497D"/>
                </a:solidFill>
              </a:rPr>
              <a:t>сглаживающих реактора типа РСС-20-2500-0,63 УХЛ1;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F497D"/>
                </a:solidFill>
              </a:rPr>
              <a:t>четыре комплекта фазных реакторов (по три реактора типа РФзОС-20-2200-0,03 У3 в комплекте);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F497D"/>
                </a:solidFill>
              </a:rPr>
              <a:t>два </a:t>
            </a:r>
            <a:r>
              <a:rPr lang="ru-RU" sz="1200" dirty="0" err="1">
                <a:solidFill>
                  <a:srgbClr val="1F497D"/>
                </a:solidFill>
              </a:rPr>
              <a:t>фильтро</a:t>
            </a:r>
            <a:r>
              <a:rPr lang="ru-RU" sz="1200" dirty="0">
                <a:solidFill>
                  <a:srgbClr val="1F497D"/>
                </a:solidFill>
              </a:rPr>
              <a:t>-демпфирующих устройства типа ФДУ-20-10,7 У3.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2065AA3C-70B9-4A53-3169-4F7F02E7F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101" y="3309728"/>
            <a:ext cx="5343144" cy="148742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F0E1C7D-A4AB-A778-C2C1-C6AE2E639FB3}"/>
              </a:ext>
            </a:extLst>
          </p:cNvPr>
          <p:cNvSpPr txBox="1"/>
          <p:nvPr/>
        </p:nvSpPr>
        <p:spPr>
          <a:xfrm>
            <a:off x="1127448" y="2289932"/>
            <a:ext cx="1604606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2500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метров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EAAEF5B-624C-977D-5294-5E7516D40808}"/>
              </a:ext>
            </a:extLst>
          </p:cNvPr>
          <p:cNvSpPr txBox="1"/>
          <p:nvPr/>
        </p:nvSpPr>
        <p:spPr>
          <a:xfrm>
            <a:off x="2710875" y="2732809"/>
            <a:ext cx="726161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 </a:t>
            </a:r>
            <a:r>
              <a:rPr lang="ru-RU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кВ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E05861A-DD72-AFEF-9678-CCD7607A161D}"/>
              </a:ext>
            </a:extLst>
          </p:cNvPr>
          <p:cNvSpPr txBox="1"/>
          <p:nvPr/>
        </p:nvSpPr>
        <p:spPr>
          <a:xfrm>
            <a:off x="3614295" y="3080203"/>
            <a:ext cx="995465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2500 </a:t>
            </a: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А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0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ВНЕДРЕНИЕ ВТСП КАБЕЛЬНОЙ ЛИНИИ В САНКТ-ПЕТЕРБУРГЕ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1340768"/>
            <a:ext cx="8208912" cy="4643779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974422"/>
              </p:ext>
            </p:extLst>
          </p:nvPr>
        </p:nvGraphicFramePr>
        <p:xfrm>
          <a:off x="8616280" y="1602240"/>
          <a:ext cx="3456384" cy="388444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96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6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Передаваемая мощность</a:t>
                      </a:r>
                      <a:endParaRPr lang="ru-RU" sz="1600" kern="1200" dirty="0">
                        <a:solidFill>
                          <a:srgbClr val="1F497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50 </a:t>
                      </a:r>
                      <a:r>
                        <a:rPr lang="ru-RU" sz="1600" b="1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МВт</a:t>
                      </a: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770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Номинальное напряжение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  <a:r>
                        <a:rPr lang="ru-RU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843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Номинальный ток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2500 A</a:t>
                      </a:r>
                      <a:endParaRPr lang="ru-RU" sz="1600" kern="1200" dirty="0">
                        <a:solidFill>
                          <a:srgbClr val="1F497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Рабочая температура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66-80K</a:t>
                      </a:r>
                      <a:endParaRPr lang="ru-RU" sz="1600" kern="1200" dirty="0">
                        <a:solidFill>
                          <a:srgbClr val="1F497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827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Длина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b="1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500 </a:t>
                      </a:r>
                      <a:r>
                        <a:rPr lang="ru-RU" sz="1600" b="1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метров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12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реверса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Предусмотрена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258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Мощность криогенной установки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14 </a:t>
                      </a:r>
                      <a:r>
                        <a:rPr lang="ru-RU" sz="1600" b="1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кВт</a:t>
                      </a:r>
                      <a:r>
                        <a:rPr lang="en-US" sz="1600" b="1" kern="1200" dirty="0">
                          <a:solidFill>
                            <a:srgbClr val="1F497D"/>
                          </a:solidFill>
                          <a:latin typeface="+mn-lt"/>
                          <a:ea typeface="+mn-ea"/>
                          <a:cs typeface="+mn-cs"/>
                        </a:rPr>
                        <a:t> @ 70K</a:t>
                      </a:r>
                      <a:endParaRPr lang="ru-RU" sz="1600" b="1" kern="1200" dirty="0">
                        <a:solidFill>
                          <a:srgbClr val="1F497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74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ВНЕДРЕНИЕ ВТСП КАБЕЛЬНОЙ ЛИНИИ В САНКТ-ПЕТЕРБУРГЕ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096000" y="980728"/>
            <a:ext cx="0" cy="2592288"/>
          </a:xfrm>
          <a:prstGeom prst="line">
            <a:avLst/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02948" y="3573016"/>
            <a:ext cx="12097344" cy="0"/>
          </a:xfrm>
          <a:prstGeom prst="line">
            <a:avLst/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2AEAF7F-7893-7E46-ABD0-C4C6D5CD3004}"/>
              </a:ext>
            </a:extLst>
          </p:cNvPr>
          <p:cNvSpPr txBox="1"/>
          <p:nvPr/>
        </p:nvSpPr>
        <p:spPr>
          <a:xfrm>
            <a:off x="1055440" y="911866"/>
            <a:ext cx="374441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ПРЕДПОСЫЛКИ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AEAF7F-7893-7E46-ABD0-C4C6D5CD3004}"/>
              </a:ext>
            </a:extLst>
          </p:cNvPr>
          <p:cNvSpPr txBox="1"/>
          <p:nvPr/>
        </p:nvSpPr>
        <p:spPr>
          <a:xfrm>
            <a:off x="7248128" y="911866"/>
            <a:ext cx="374441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ПРЕИМУЩЕСТВА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2AEAF7F-7893-7E46-ABD0-C4C6D5CD3004}"/>
              </a:ext>
            </a:extLst>
          </p:cNvPr>
          <p:cNvSpPr txBox="1"/>
          <p:nvPr/>
        </p:nvSpPr>
        <p:spPr>
          <a:xfrm>
            <a:off x="3503712" y="3654028"/>
            <a:ext cx="518457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ПРОКЛАДКА КАБЕЛЬНОЙ ЛИНИИ В ГОРОДСКОЙ СРЕДЕ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336" y="1268760"/>
            <a:ext cx="5832648" cy="18004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Ограничение электроснабжения потребителей в центральной части города до 70 МВт в аварийных режимах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Уровни токов короткого замыкания выше 63 Ка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Отработка технологии ВТСП КЛ в опытно-промышленной эксплуатации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Накопление опыта эксплуатации ВТСП кабельных линий с целью изучения и масштабирования технологии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0016" y="1268760"/>
            <a:ext cx="5832648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Резервное электроснабжение потребителей центральной части Санкт-Петербурга без ограничения мощности в аварийных режимах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Исключение отключения потребителей в аварийных режимах за счет ограничения уровней токов </a:t>
            </a:r>
            <a:r>
              <a:rPr lang="ru-RU" sz="1600" dirty="0" err="1">
                <a:solidFill>
                  <a:srgbClr val="1F497D"/>
                </a:solidFill>
              </a:rPr>
              <a:t>корткого</a:t>
            </a:r>
            <a:r>
              <a:rPr lang="ru-RU" sz="1600" dirty="0">
                <a:solidFill>
                  <a:srgbClr val="1F497D"/>
                </a:solidFill>
              </a:rPr>
              <a:t> замыкания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Небольшой вес и компактные размеры. Простота монтажа и снижение капитальных затрат на строительство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846163"/>
              </p:ext>
            </p:extLst>
          </p:nvPr>
        </p:nvGraphicFramePr>
        <p:xfrm>
          <a:off x="191344" y="4098632"/>
          <a:ext cx="11802962" cy="213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60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680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757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+mn-lt"/>
                        </a:rPr>
                        <a:t>Мероприятия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</a:rPr>
                        <a:t>Кабельная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линия 110 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  <a:latin typeface="+mn-lt"/>
                        </a:rPr>
                        <a:t>кВ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</a:rPr>
                        <a:t>Кабельная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линия 35 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  <a:latin typeface="+mn-lt"/>
                        </a:rPr>
                        <a:t>кВ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</a:rPr>
                        <a:t>ВТСП Кабельная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линия 20 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  <a:latin typeface="+mn-lt"/>
                        </a:rPr>
                        <a:t>кВ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Прокладка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В кабельном коллекторе</a:t>
                      </a:r>
                      <a:r>
                        <a:rPr lang="en-US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*</a:t>
                      </a:r>
                      <a:endParaRPr lang="ru-RU" sz="1400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В кабельном коллекторе</a:t>
                      </a:r>
                      <a:r>
                        <a:rPr lang="en-US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*</a:t>
                      </a:r>
                      <a:endParaRPr lang="ru-RU" sz="1400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В бетонном лотке</a:t>
                      </a:r>
                      <a:endParaRPr lang="ru-RU" sz="1400" baseline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Стоимость </a:t>
                      </a:r>
                      <a:r>
                        <a:rPr lang="en-US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– 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в </a:t>
                      </a:r>
                      <a:r>
                        <a:rPr lang="en-US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10 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раз ниже, чем для КЛ </a:t>
                      </a:r>
                      <a:r>
                        <a:rPr lang="en-US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110 </a:t>
                      </a:r>
                      <a:r>
                        <a:rPr lang="ru-RU" sz="14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кВ</a:t>
                      </a:r>
                      <a:r>
                        <a:rPr lang="en-US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и</a:t>
                      </a:r>
                      <a:r>
                        <a:rPr lang="en-US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 35 </a:t>
                      </a:r>
                      <a:r>
                        <a:rPr lang="ru-RU" sz="14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кВ</a:t>
                      </a:r>
                      <a:endParaRPr lang="ru-RU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Дополнительные</a:t>
                      </a:r>
                      <a:r>
                        <a:rPr lang="ru-RU" sz="1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 мероприятия</a:t>
                      </a:r>
                      <a:endParaRPr lang="ru-RU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Прокладка не возможно ввиду исходных ограничений</a:t>
                      </a:r>
                      <a:endParaRPr lang="ru-RU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Перенос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 и/или реконструкция смежных инженерных систем</a:t>
                      </a:r>
                      <a:endParaRPr lang="ru-RU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Не требуются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Ограничение токов КЗ</a:t>
                      </a:r>
                    </a:p>
                  </a:txBody>
                  <a:tcPr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Перенапряжение в некоторых смежных линия и возникновение аварийных режимов</a:t>
                      </a:r>
                      <a:endParaRPr lang="ru-RU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Перенапряжение в некоторых смежных линия и возникновение аварийных режимов</a:t>
                      </a:r>
                      <a:endParaRPr lang="ru-RU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Ограничение токов КЗ</a:t>
                      </a:r>
                    </a:p>
                  </a:txBody>
                  <a:tcPr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12200" y="6419428"/>
            <a:ext cx="1116124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50" i="1" dirty="0">
                <a:solidFill>
                  <a:srgbClr val="565656"/>
                </a:solidFill>
              </a:rPr>
              <a:t>** Строительство кабельного коллектора невозможно в условиях сложных инженерных сетей центральной части города.</a:t>
            </a:r>
          </a:p>
        </p:txBody>
      </p:sp>
    </p:spTree>
    <p:extLst>
      <p:ext uri="{BB962C8B-B14F-4D97-AF65-F5344CB8AC3E}">
        <p14:creationId xmlns:p14="http://schemas.microsoft.com/office/powerpoint/2010/main" val="291803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ВНЕДРЕНИЕ ВТСП КАБЕЛЬНОЙ ЛИНИИ В САНКТ-ПЕТЕРБУРГЕ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t="5063" b="3488"/>
          <a:stretch/>
        </p:blipFill>
        <p:spPr>
          <a:xfrm>
            <a:off x="9696400" y="4863374"/>
            <a:ext cx="2263899" cy="1445946"/>
          </a:xfrm>
          <a:prstGeom prst="rect">
            <a:avLst/>
          </a:prstGeom>
        </p:spPr>
      </p:pic>
      <p:pic>
        <p:nvPicPr>
          <p:cNvPr id="4" name="Picture 9" descr="C:\Users\Dubinin_mv\Desktop\105cb26f-251e-4bb0-93aa-c71d08ccbf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068960"/>
            <a:ext cx="2806927" cy="14898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r="17938"/>
          <a:stretch/>
        </p:blipFill>
        <p:spPr bwMode="auto">
          <a:xfrm>
            <a:off x="9515553" y="1166520"/>
            <a:ext cx="2442612" cy="16918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735" y="1159577"/>
            <a:ext cx="5760639" cy="22006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Передача большой мощности на напряжении 10-35 </a:t>
            </a:r>
            <a:r>
              <a:rPr lang="ru-RU" sz="1400" dirty="0" err="1">
                <a:solidFill>
                  <a:srgbClr val="1F497D"/>
                </a:solidFill>
              </a:rPr>
              <a:t>кВ</a:t>
            </a:r>
            <a:endParaRPr lang="ru-RU" sz="1400" dirty="0">
              <a:solidFill>
                <a:srgbClr val="1F497D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Отсутствие потерь в кабеле при передаче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Компактность и простота прокладки в мегаполисах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Повышение стабильной частоты и напряжения в допустимых пределах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Обеспечение надежности энергоснабжения за счет объединения независимых </a:t>
            </a:r>
            <a:r>
              <a:rPr lang="ru-RU" sz="1400" dirty="0" err="1">
                <a:solidFill>
                  <a:srgbClr val="1F497D"/>
                </a:solidFill>
              </a:rPr>
              <a:t>энергорайонов</a:t>
            </a:r>
            <a:r>
              <a:rPr lang="ru-RU" sz="1400" dirty="0">
                <a:solidFill>
                  <a:srgbClr val="1F497D"/>
                </a:solidFill>
              </a:rPr>
              <a:t> и энергосистем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Мировой тренд – переход в коммерческую эксплуатацию ВТСП кабельных линий.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B70454-E94D-4F11-A038-E54055DDEA17}"/>
              </a:ext>
            </a:extLst>
          </p:cNvPr>
          <p:cNvSpPr txBox="1"/>
          <p:nvPr/>
        </p:nvSpPr>
        <p:spPr>
          <a:xfrm>
            <a:off x="89800" y="821023"/>
            <a:ext cx="593419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ПРЕИМУЩЕСТВА ПРОЕКТА ВТСП КЛ В РОССИЙСКОЙ ФЕДЕРАЦИИ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735" y="3610990"/>
            <a:ext cx="6096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Оборудование </a:t>
            </a:r>
            <a:r>
              <a:rPr lang="ru-RU" sz="1400" dirty="0">
                <a:solidFill>
                  <a:srgbClr val="1F497D"/>
                </a:solidFill>
              </a:rPr>
              <a:t>успешно разработано и изготовлено, в том числе ВТСП кабель постоянного </a:t>
            </a:r>
            <a:r>
              <a:rPr lang="ru-RU" sz="1400" dirty="0" smtClean="0">
                <a:solidFill>
                  <a:srgbClr val="1F497D"/>
                </a:solidFill>
              </a:rPr>
              <a:t>тока, </a:t>
            </a:r>
            <a:r>
              <a:rPr lang="ru-RU" sz="1400" dirty="0">
                <a:solidFill>
                  <a:srgbClr val="1F497D"/>
                </a:solidFill>
              </a:rPr>
              <a:t>преобразовательные устройства, соединительные и концевые муфты, а также основное технологическое оборудование </a:t>
            </a:r>
            <a:r>
              <a:rPr lang="ru-RU" sz="1400" dirty="0" smtClean="0">
                <a:solidFill>
                  <a:srgbClr val="1F497D"/>
                </a:solidFill>
              </a:rPr>
              <a:t>криогенной </a:t>
            </a:r>
            <a:r>
              <a:rPr lang="ru-RU" sz="1400" dirty="0">
                <a:solidFill>
                  <a:srgbClr val="1F497D"/>
                </a:solidFill>
              </a:rPr>
              <a:t>системы.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Успешно проведены </a:t>
            </a:r>
            <a:r>
              <a:rPr lang="ru-RU" sz="1400" dirty="0" smtClean="0">
                <a:solidFill>
                  <a:srgbClr val="1F497D"/>
                </a:solidFill>
              </a:rPr>
              <a:t>комплексные заводские граничные </a:t>
            </a:r>
            <a:r>
              <a:rPr lang="ru-RU" sz="1400" dirty="0">
                <a:solidFill>
                  <a:srgbClr val="1F497D"/>
                </a:solidFill>
              </a:rPr>
              <a:t>испытания полной протяженности ВТСП кабельной линии постоянного тока в сборе с криогенной системой и преобразовательными устройствами.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Все компоненты перемещены на объект внедрения.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Завершена прокладка и монтаж ВТСП </a:t>
            </a:r>
            <a:r>
              <a:rPr lang="ru-RU" sz="1400" dirty="0" smtClean="0">
                <a:solidFill>
                  <a:srgbClr val="1F497D"/>
                </a:solidFill>
              </a:rPr>
              <a:t>КЛ</a:t>
            </a:r>
            <a:endParaRPr lang="ru-RU" sz="1400" dirty="0">
              <a:solidFill>
                <a:srgbClr val="1F497D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/>
                </a:solidFill>
              </a:rPr>
              <a:t>На объекте завершаются </a:t>
            </a:r>
            <a:r>
              <a:rPr lang="ru-RU" sz="1400" dirty="0" smtClean="0">
                <a:solidFill>
                  <a:srgbClr val="1F497D"/>
                </a:solidFill>
              </a:rPr>
              <a:t>строительные и </a:t>
            </a:r>
            <a:r>
              <a:rPr lang="ru-RU" sz="1400" dirty="0">
                <a:solidFill>
                  <a:srgbClr val="1F497D"/>
                </a:solidFill>
              </a:rPr>
              <a:t>монтажные работы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B70454-E94D-4F11-A038-E54055DDEA17}"/>
              </a:ext>
            </a:extLst>
          </p:cNvPr>
          <p:cNvSpPr txBox="1"/>
          <p:nvPr/>
        </p:nvSpPr>
        <p:spPr>
          <a:xfrm>
            <a:off x="89800" y="3272436"/>
            <a:ext cx="581521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ТЕКУЩИЙ СТАТУС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3601" b="7204"/>
          <a:stretch/>
        </p:blipFill>
        <p:spPr bwMode="auto">
          <a:xfrm>
            <a:off x="6751303" y="1159577"/>
            <a:ext cx="2670340" cy="16988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5" b="9128"/>
          <a:stretch/>
        </p:blipFill>
        <p:spPr bwMode="auto">
          <a:xfrm>
            <a:off x="9696400" y="3068960"/>
            <a:ext cx="2269133" cy="169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02" y="4795561"/>
            <a:ext cx="2824797" cy="151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Изображение выглядит как небо, внеш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BA386F25-E32C-28E3-B1C9-C8F247421C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4" b="7291"/>
          <a:stretch/>
        </p:blipFill>
        <p:spPr>
          <a:xfrm>
            <a:off x="9515553" y="1159577"/>
            <a:ext cx="2441975" cy="16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44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379859"/>
            <a:ext cx="9577064" cy="431355"/>
          </a:xfrm>
        </p:spPr>
        <p:txBody>
          <a:bodyPr/>
          <a:lstStyle/>
          <a:p>
            <a:r>
              <a:rPr lang="ru-RU" sz="1400" dirty="0" smtClean="0"/>
              <a:t>ВЗАИМОДЕЙСТВИЕ С НАДЗОРНЫМИ ОРГАНАМИ В РАМКАХ СТРОИТЕЛЬТСВА </a:t>
            </a:r>
            <a:r>
              <a:rPr lang="ru-RU" sz="1400" dirty="0"/>
              <a:t>ВТСП КАБЕЛЬНОЙ ЛИНИИ В САНКТ-ПЕТЕРБУРГЕ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7369" y="1159577"/>
            <a:ext cx="5760639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Допуск на проведение пуско-наладочных работ;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Допуск в эксплуатацию первичного электротехнического оборудования</a:t>
            </a:r>
            <a:r>
              <a:rPr lang="ru-RU" sz="1400" dirty="0" smtClean="0">
                <a:solidFill>
                  <a:srgbClr val="1F497D"/>
                </a:solidFill>
              </a:rPr>
              <a:t>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Регистрация оборудования работающего под избыточным делением.</a:t>
            </a:r>
            <a:endParaRPr lang="ru-RU" sz="1400" dirty="0">
              <a:solidFill>
                <a:srgbClr val="1F497D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B70454-E94D-4F11-A038-E54055DDEA17}"/>
              </a:ext>
            </a:extLst>
          </p:cNvPr>
          <p:cNvSpPr txBox="1"/>
          <p:nvPr/>
        </p:nvSpPr>
        <p:spPr>
          <a:xfrm>
            <a:off x="335360" y="821023"/>
            <a:ext cx="629423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chemeClr val="accent1"/>
                </a:solidFill>
              </a:rPr>
              <a:t>РОСТЕХНАДЗОР СЕВЕРО-ЗАПАДНОЕ </a:t>
            </a:r>
            <a:r>
              <a:rPr lang="ru-RU" sz="1600" b="1" dirty="0" smtClean="0">
                <a:solidFill>
                  <a:schemeClr val="accent1"/>
                </a:solidFill>
              </a:rPr>
              <a:t>УПРАВЛЕНИЕ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pic>
        <p:nvPicPr>
          <p:cNvPr id="1026" name="672FE5C6-5D5C-4889-97D8-4EF6E2DB9CD0" descr="IMG_5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469465" y="1266233"/>
            <a:ext cx="3461710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2B99F912-0D90-4B07-97D4-ECE4F34F711D" descr="IMG_3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370142" y="4365104"/>
            <a:ext cx="305445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B70454-E94D-4F11-A038-E54055DDEA17}"/>
              </a:ext>
            </a:extLst>
          </p:cNvPr>
          <p:cNvSpPr txBox="1"/>
          <p:nvPr/>
        </p:nvSpPr>
        <p:spPr>
          <a:xfrm>
            <a:off x="348029" y="2060848"/>
            <a:ext cx="629423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chemeClr val="accent1"/>
                </a:solidFill>
              </a:rPr>
              <a:t>Действующие допуски на проведение пуско-наладочных работ: 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7368" y="2420888"/>
            <a:ext cx="3384376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КРУЭ 110 кВ типа ELK-0,4 кВ;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КРУ 35 кВ;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Кабельная линия 35 кВ;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Кабельная линия 0,4 кВ;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ТСН-4,5 ТСЗ/1Н-10000/38,5 У (УХЛ)3;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ЩСН-0,4 кВ типа ШСН-8152-4853-5 УХЛ 4;</a:t>
            </a:r>
            <a:endParaRPr lang="ru-RU" sz="1400" dirty="0">
              <a:solidFill>
                <a:srgbClr val="1F497D"/>
              </a:solidFill>
            </a:endParaRPr>
          </a:p>
        </p:txBody>
      </p:sp>
      <p:pic>
        <p:nvPicPr>
          <p:cNvPr id="1028" name="A30B29E0-DA21-444A-B0AF-FDBCF2DBF609" descr="PHOTO-2023-11-09-12-21-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0056" y="764704"/>
            <a:ext cx="2214900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718B2B2E-F0E0-4DCB-85F8-7CE9C32670F5" descr="PHOTO-2023-11-09-12-21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056" y="4365104"/>
            <a:ext cx="162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0B70454-E94D-4F11-A038-E54055DDEA17}"/>
              </a:ext>
            </a:extLst>
          </p:cNvPr>
          <p:cNvSpPr txBox="1"/>
          <p:nvPr/>
        </p:nvSpPr>
        <p:spPr>
          <a:xfrm>
            <a:off x="305824" y="4221088"/>
            <a:ext cx="6294232" cy="6617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chemeClr val="accent1"/>
                </a:solidFill>
              </a:rPr>
              <a:t>СЛУЖБА ГОСУДАРСТВЕННОГО СТРОИТЕЛЬНОГО НАДЗОРА И 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chemeClr val="accent1"/>
                </a:solidFill>
              </a:rPr>
              <a:t>ЭКСПЕРТИЗЫ САНКТ-ПЕТЕРБУРГА (</a:t>
            </a:r>
            <a:r>
              <a:rPr lang="ru-RU" sz="1600" b="1" dirty="0" err="1" smtClean="0">
                <a:solidFill>
                  <a:schemeClr val="accent1"/>
                </a:solidFill>
              </a:rPr>
              <a:t>Госстройнадзор</a:t>
            </a:r>
            <a:r>
              <a:rPr lang="ru-RU" sz="1600" b="1" dirty="0" smtClean="0">
                <a:solidFill>
                  <a:schemeClr val="accent1"/>
                </a:solidFill>
              </a:rPr>
              <a:t> Санкт-Петербурга)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9377" y="4941168"/>
            <a:ext cx="5760639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/>
                </a:solidFill>
              </a:rPr>
              <a:t>В соответствии с частью 2 статьи 14 Закона Санкт-Петербурга от 24.11.2009 № 508-100 «О градостроительной деятельности в Санкт-Петербурге» выдача разрешения на строительство не требуется в случае строительства, реконструкции линии электропередачи классом напряжения до 110 кВ включительно.</a:t>
            </a:r>
          </a:p>
        </p:txBody>
      </p:sp>
      <p:pic>
        <p:nvPicPr>
          <p:cNvPr id="1031" name="D299FC88-2E56-4462-972E-A83ADB4F93D6" descr="PHOTO-2023-11-08-15-13-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0056" y="2564904"/>
            <a:ext cx="2214900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549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ПЕРСПЕКТИВНЫЕ СФЕРЫ ПРИМЕНЕНИЯ ВТСП КАБЕЛЬНЫХ ЛИНИЙ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995461"/>
              </p:ext>
            </p:extLst>
          </p:nvPr>
        </p:nvGraphicFramePr>
        <p:xfrm>
          <a:off x="191344" y="1340768"/>
          <a:ext cx="11881320" cy="4320480"/>
        </p:xfrm>
        <a:graphic>
          <a:graphicData uri="http://schemas.openxmlformats.org/drawingml/2006/table">
            <a:tbl>
              <a:tblPr firstRow="1" bandRow="1"/>
              <a:tblGrid>
                <a:gridCol w="44356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456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16224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МЕГАПОЛИСЫ</a:t>
                      </a:r>
                      <a:endParaRPr lang="ru-RU" sz="20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СОЕДИНЕНИЕ НЕЗАВИСИМЫХ</a:t>
                      </a:r>
                      <a:r>
                        <a:rPr lang="ru-RU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 ЭНЕРГОРАЙОНОВ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marL="0" lvl="1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ГЛУБОКИЙ ВВОД МОЩНОСТИ В МЕГАПОЛИСЫ НА СРЕДНЕМ НАПРЯЖЕНИИ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marL="0" lvl="1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СОЕДИНЕНИЕ ПОДСТАНЦИЙ НА СРЕДНЕМ</a:t>
                      </a:r>
                      <a:r>
                        <a:rPr lang="ru-RU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 НАПРЯЖЕНИИ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marL="0" lvl="1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ЗАМЕНА ВОЗДУШНЫХ</a:t>
                      </a:r>
                      <a:r>
                        <a:rPr lang="ru-RU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 ЛИНИЙ В УСЛОВИЯХ ПЛОТНОЙ ГОРОДСКОЙ ЗАСТРОЙКИ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marL="0" lvl="1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ПОСТРОЕНИЕ КОЛЬЦЕВЫХ СХЕМ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72520"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СИСТЕМЫ ВЫВОДА</a:t>
                      </a:r>
                      <a:r>
                        <a:rPr lang="ru-RU" sz="20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 МОЩНОСТИ</a:t>
                      </a:r>
                      <a:endParaRPr lang="ru-RU" sz="20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4288" lvl="1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С ПЛАВУЧИХ ОБЪЕКТОВ</a:t>
                      </a:r>
                      <a:r>
                        <a:rPr lang="ru-RU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 ГЕНЕРАЦИИ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pPr marL="14288" lvl="1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С КРУПНЫХ ОБЪЕКТОВ ГЕНЕРАЦИИ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173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</a:rPr>
                        <a:t>СПЕЦИАЛЬНЫЕ ПРИМЕНЕНИЯ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СИСТЕМЫ</a:t>
                      </a:r>
                      <a:r>
                        <a:rPr lang="ru-RU" sz="1800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ЭЛЕКТРОДВИЖЕНИЯ КОРАБЛЕЙ</a:t>
                      </a:r>
                      <a:endParaRPr lang="en-US" sz="1800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1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СООРУЖЕНИЕ ЭНЕРГОМОСТОВ</a:t>
                      </a:r>
                      <a:r>
                        <a:rPr lang="ru-RU" sz="1800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И ГЛОБАЛЬНЫХ ЭНЕРГЕТИЧЕСКИХ КОЛЕЦ</a:t>
                      </a:r>
                      <a:endParaRPr lang="ru-RU" sz="1800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14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ВНЕДРЕНИЕ ВТСП КАБЕЛЬНОЙ ЛИНИИ ПЕРЕМЕННОГО ТОКА В МОСКВЕ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– перспективный проект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BD267DA-E7AF-3635-A3CB-2D4D90D74ECC}"/>
              </a:ext>
            </a:extLst>
          </p:cNvPr>
          <p:cNvSpPr/>
          <p:nvPr/>
        </p:nvSpPr>
        <p:spPr>
          <a:xfrm>
            <a:off x="199408" y="918943"/>
            <a:ext cx="5536551" cy="2905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5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ПС 110 КВ В ЭКСПЛУАТАЦИИ </a:t>
            </a:r>
            <a:r>
              <a:rPr lang="ru-RU" b="1" dirty="0">
                <a:solidFill>
                  <a:schemeClr val="accent1"/>
                </a:solidFill>
              </a:rPr>
              <a:t>С 1978 Г.</a:t>
            </a:r>
          </a:p>
          <a:p>
            <a:pPr marL="285750" indent="-285750" algn="just">
              <a:lnSpc>
                <a:spcPct val="15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послеаварийная загрузка трансформаторов </a:t>
            </a:r>
            <a:r>
              <a:rPr lang="ru-RU" sz="2000" dirty="0">
                <a:solidFill>
                  <a:schemeClr val="accent1"/>
                </a:solidFill>
              </a:rPr>
              <a:t>- </a:t>
            </a:r>
            <a:r>
              <a:rPr lang="ru-RU" sz="2000" b="1" dirty="0">
                <a:solidFill>
                  <a:srgbClr val="C00000"/>
                </a:solidFill>
              </a:rPr>
              <a:t>159 %</a:t>
            </a:r>
          </a:p>
          <a:p>
            <a:pPr marL="285750" indent="-285750" algn="just">
              <a:lnSpc>
                <a:spcPct val="15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1F497D"/>
                </a:solidFill>
              </a:rPr>
              <a:t>индекс технического состояния  </a:t>
            </a:r>
            <a:r>
              <a:rPr lang="ru-RU" altLang="ru-RU" sz="2000" dirty="0">
                <a:solidFill>
                  <a:schemeClr val="accent1"/>
                </a:solidFill>
              </a:rPr>
              <a:t>- </a:t>
            </a:r>
            <a:r>
              <a:rPr lang="ru-RU" altLang="ru-RU" sz="2000" b="1" dirty="0">
                <a:solidFill>
                  <a:srgbClr val="C00000"/>
                </a:solidFill>
              </a:rPr>
              <a:t>65,5</a:t>
            </a:r>
            <a:endParaRPr lang="ru-RU" sz="2000" b="1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  <a:spcBef>
                <a:spcPts val="45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ПРЕДЛАГАЕМОЕ РЕШЕНИЕ</a:t>
            </a:r>
            <a:r>
              <a:rPr lang="ru-RU" b="1" dirty="0">
                <a:solidFill>
                  <a:schemeClr val="accent1"/>
                </a:solidFill>
              </a:rPr>
              <a:t>:</a:t>
            </a:r>
          </a:p>
          <a:p>
            <a:pPr marL="214313" indent="-214313" algn="just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Демонтаж ПС 110 </a:t>
            </a:r>
            <a:r>
              <a:rPr lang="ru-RU" sz="1600" dirty="0" err="1">
                <a:solidFill>
                  <a:srgbClr val="1F497D"/>
                </a:solidFill>
              </a:rPr>
              <a:t>кВ</a:t>
            </a:r>
            <a:r>
              <a:rPr lang="ru-RU" sz="1600" dirty="0">
                <a:solidFill>
                  <a:srgbClr val="1F497D"/>
                </a:solidFill>
              </a:rPr>
              <a:t> и отпаек ВЛ 110 </a:t>
            </a:r>
            <a:r>
              <a:rPr lang="ru-RU" sz="1600" dirty="0" err="1">
                <a:solidFill>
                  <a:srgbClr val="1F497D"/>
                </a:solidFill>
              </a:rPr>
              <a:t>кВ</a:t>
            </a:r>
            <a:r>
              <a:rPr lang="ru-RU" sz="1600" dirty="0">
                <a:solidFill>
                  <a:srgbClr val="1F497D"/>
                </a:solidFill>
              </a:rPr>
              <a:t>;</a:t>
            </a:r>
          </a:p>
          <a:p>
            <a:pPr marL="214313" indent="-214313" algn="just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Сооружение 2-х цепной ВТСП КЛ 10 кВ мощностью 40 МВА </a:t>
            </a:r>
            <a:br>
              <a:rPr lang="ru-RU" sz="1600" dirty="0">
                <a:solidFill>
                  <a:srgbClr val="1F497D"/>
                </a:solidFill>
              </a:rPr>
            </a:br>
            <a:r>
              <a:rPr lang="ru-RU" sz="1600" dirty="0">
                <a:solidFill>
                  <a:srgbClr val="1F497D"/>
                </a:solidFill>
              </a:rPr>
              <a:t>от ПС 220 </a:t>
            </a:r>
            <a:r>
              <a:rPr lang="ru-RU" sz="1600" dirty="0" err="1">
                <a:solidFill>
                  <a:srgbClr val="1F497D"/>
                </a:solidFill>
              </a:rPr>
              <a:t>кВ</a:t>
            </a:r>
            <a:r>
              <a:rPr lang="ru-RU" sz="1600" dirty="0">
                <a:solidFill>
                  <a:srgbClr val="1F497D"/>
                </a:solidFill>
              </a:rPr>
              <a:t> с строительством ЦРП 10 </a:t>
            </a:r>
            <a:r>
              <a:rPr lang="ru-RU" sz="1600" dirty="0" err="1">
                <a:solidFill>
                  <a:srgbClr val="1F497D"/>
                </a:solidFill>
              </a:rPr>
              <a:t>кВ</a:t>
            </a:r>
            <a:r>
              <a:rPr lang="ru-RU" sz="1600" dirty="0">
                <a:solidFill>
                  <a:srgbClr val="1F497D"/>
                </a:solidFill>
              </a:rPr>
              <a:t>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83E65D-C2B7-4EE8-F26B-84F92FAD3A82}"/>
              </a:ext>
            </a:extLst>
          </p:cNvPr>
          <p:cNvSpPr txBox="1"/>
          <p:nvPr/>
        </p:nvSpPr>
        <p:spPr>
          <a:xfrm flipH="1">
            <a:off x="6168008" y="1068768"/>
            <a:ext cx="5760640" cy="5642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1600" b="1" dirty="0">
                <a:solidFill>
                  <a:schemeClr val="accent1"/>
                </a:solidFill>
              </a:rPr>
              <a:t>ЭКОНОМИЧЕСКАЯ ЭФФЕКТИВНОСТЬ ВНЕДРЕНИЯ ВТСП КЛ 40 МВА</a:t>
            </a:r>
          </a:p>
          <a:p>
            <a:pPr>
              <a:spcBef>
                <a:spcPts val="450"/>
              </a:spcBef>
            </a:pPr>
            <a:r>
              <a:rPr lang="ru-RU" sz="1050" i="1" dirty="0">
                <a:solidFill>
                  <a:schemeClr val="accent1"/>
                </a:solidFill>
              </a:rPr>
              <a:t>в сравнении с традиционной реконструкцией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A2F79D-966E-CB0B-6EEB-8A1AAEC1B09F}"/>
              </a:ext>
            </a:extLst>
          </p:cNvPr>
          <p:cNvSpPr txBox="1"/>
          <p:nvPr/>
        </p:nvSpPr>
        <p:spPr>
          <a:xfrm>
            <a:off x="7608168" y="2982881"/>
            <a:ext cx="65" cy="25391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spcBef>
                <a:spcPts val="450"/>
              </a:spcBef>
            </a:pPr>
            <a:endParaRPr lang="ru-RU" sz="1050" dirty="0" err="1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87F0C3E-8527-7F81-8F84-DB2D58F76917}"/>
              </a:ext>
            </a:extLst>
          </p:cNvPr>
          <p:cNvSpPr txBox="1"/>
          <p:nvPr/>
        </p:nvSpPr>
        <p:spPr>
          <a:xfrm>
            <a:off x="7887283" y="2071590"/>
            <a:ext cx="1055631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8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A650CB-23FF-148D-22FB-E8FF80BC4133}"/>
              </a:ext>
            </a:extLst>
          </p:cNvPr>
          <p:cNvSpPr txBox="1"/>
          <p:nvPr/>
        </p:nvSpPr>
        <p:spPr>
          <a:xfrm>
            <a:off x="10443319" y="2036468"/>
            <a:ext cx="1350289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</a:t>
            </a:r>
            <a:r>
              <a:rPr lang="ru-RU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51</a:t>
            </a:r>
            <a:endParaRPr lang="ru-RU" sz="8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1EA444F-B83B-8F81-8DD4-5DE79E033784}"/>
              </a:ext>
            </a:extLst>
          </p:cNvPr>
          <p:cNvSpPr txBox="1"/>
          <p:nvPr/>
        </p:nvSpPr>
        <p:spPr>
          <a:xfrm>
            <a:off x="8937918" y="2501608"/>
            <a:ext cx="36096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3389AD6-5E66-C825-8793-B74A52724B52}"/>
              </a:ext>
            </a:extLst>
          </p:cNvPr>
          <p:cNvSpPr txBox="1"/>
          <p:nvPr/>
        </p:nvSpPr>
        <p:spPr>
          <a:xfrm>
            <a:off x="11491519" y="2501608"/>
            <a:ext cx="43712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%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684333D-BC4B-2747-4988-689B40832858}"/>
              </a:ext>
            </a:extLst>
          </p:cNvPr>
          <p:cNvSpPr txBox="1"/>
          <p:nvPr/>
        </p:nvSpPr>
        <p:spPr>
          <a:xfrm>
            <a:off x="6734750" y="1916833"/>
            <a:ext cx="113421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CAPEX</a:t>
            </a:r>
            <a:endParaRPr lang="ru-RU" sz="3200" dirty="0" err="1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3F34E1-033E-8A91-AB8A-09E051845A7B}"/>
              </a:ext>
            </a:extLst>
          </p:cNvPr>
          <p:cNvSpPr txBox="1"/>
          <p:nvPr/>
        </p:nvSpPr>
        <p:spPr>
          <a:xfrm>
            <a:off x="9696400" y="1916832"/>
            <a:ext cx="86404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OPEX</a:t>
            </a:r>
            <a:endParaRPr lang="ru-RU" sz="2400" dirty="0" err="1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54CE0FB1-566A-5F38-EEED-F0B7FD7E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8" y="3824866"/>
            <a:ext cx="5320528" cy="297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04E2573-168A-028C-D182-0885C8C4B55D}"/>
              </a:ext>
            </a:extLst>
          </p:cNvPr>
          <p:cNvSpPr txBox="1"/>
          <p:nvPr/>
        </p:nvSpPr>
        <p:spPr>
          <a:xfrm>
            <a:off x="6168008" y="3933056"/>
            <a:ext cx="5760640" cy="18261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14313" indent="-214313" algn="just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ВТСП КЛ позволяет увеличить передаваемую мощность до 50 МВА для подключения новых потребителей</a:t>
            </a:r>
          </a:p>
          <a:p>
            <a:pPr marL="214313" indent="-214313" algn="just">
              <a:spcBef>
                <a:spcPts val="450"/>
              </a:spcBef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1F497D"/>
              </a:solidFill>
            </a:endParaRPr>
          </a:p>
          <a:p>
            <a:pPr marL="214313" indent="-214313" algn="just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Простота прокладки</a:t>
            </a:r>
          </a:p>
          <a:p>
            <a:pPr marL="214313" indent="-214313" algn="just">
              <a:spcBef>
                <a:spcPts val="450"/>
              </a:spcBef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1F497D"/>
              </a:solidFill>
            </a:endParaRPr>
          </a:p>
          <a:p>
            <a:pPr marL="214313" indent="-214313" algn="just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1F497D"/>
                </a:solidFill>
              </a:rPr>
              <a:t>Демонтаж ТП и строительство РП модульного исполнения</a:t>
            </a:r>
          </a:p>
        </p:txBody>
      </p:sp>
    </p:spTree>
    <p:extLst>
      <p:ext uri="{BB962C8B-B14F-4D97-AF65-F5344CB8AC3E}">
        <p14:creationId xmlns:p14="http://schemas.microsoft.com/office/powerpoint/2010/main" val="34371442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8"/>
</p:tagLst>
</file>

<file path=ppt/theme/theme1.xml><?xml version="1.0" encoding="utf-8"?>
<a:theme xmlns:a="http://schemas.openxmlformats.org/drawingml/2006/main" name="FSK">
  <a:themeElements>
    <a:clrScheme name="Другая 30">
      <a:dk1>
        <a:srgbClr val="3C3C3C"/>
      </a:dk1>
      <a:lt1>
        <a:srgbClr val="FFFFFF"/>
      </a:lt1>
      <a:dk2>
        <a:srgbClr val="1A2D5F"/>
      </a:dk2>
      <a:lt2>
        <a:srgbClr val="EEECE1"/>
      </a:lt2>
      <a:accent1>
        <a:srgbClr val="0C5B9D"/>
      </a:accent1>
      <a:accent2>
        <a:srgbClr val="4FC5B5"/>
      </a:accent2>
      <a:accent3>
        <a:srgbClr val="D52B1E"/>
      </a:accent3>
      <a:accent4>
        <a:srgbClr val="A5A5A5"/>
      </a:accent4>
      <a:accent5>
        <a:srgbClr val="4F81BD"/>
      </a:accent5>
      <a:accent6>
        <a:srgbClr val="D7603A"/>
      </a:accent6>
      <a:hlink>
        <a:srgbClr val="007FD6"/>
      </a:hlink>
      <a:folHlink>
        <a:srgbClr val="706F6F"/>
      </a:folHlink>
    </a:clrScheme>
    <a:fontScheme name="россети">
      <a:majorFont>
        <a:latin typeface="PF Din Text Cond Pro Medium"/>
        <a:ea typeface=""/>
        <a:cs typeface=""/>
      </a:majorFont>
      <a:minorFont>
        <a:latin typeface="PF Din Text Cond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>
          <a:solidFill>
            <a:schemeClr val="accent4"/>
          </a:solidFill>
        </a:ln>
      </a:spPr>
      <a:bodyPr rtlCol="0" anchor="ctr"/>
      <a:lstStyle>
        <a:defPPr algn="ctr">
          <a:spcBef>
            <a:spcPts val="600"/>
          </a:spcBef>
          <a:defRPr sz="1400" dirty="0" smtClean="0">
            <a:solidFill>
              <a:schemeClr val="tx1"/>
            </a:solidFill>
            <a:latin typeface="Arial Narrow" panose="020B0606020202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>
          <a:spcBef>
            <a:spcPts val="600"/>
          </a:spcBef>
          <a:defRPr sz="1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!RUS_Шаблон_16х9_россети_705" id="{F887FC9F-F531-6942-93E1-0F228C8A2B7E}" vid="{43C3D10E-3BC6-6147-B91A-E0A8079000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!RUS_Шаблон_16х9_россети_705</Template>
  <TotalTime>12943</TotalTime>
  <Words>1302</Words>
  <Application>Microsoft Office PowerPoint</Application>
  <PresentationFormat>Произвольный</PresentationFormat>
  <Paragraphs>215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FSK</vt:lpstr>
      <vt:lpstr>Презентация PowerPoint</vt:lpstr>
      <vt:lpstr>ВЫСОКОТЕМПЕРАТУРНЫЕ СВЕРХПРОВОДЯЩИЕ КАБЕЛЬНЫЕ ЛИНИИ</vt:lpstr>
      <vt:lpstr>ПРОЕКТ ВТСП КЛ В САНКТ-ПЕТЕРБУРГЕ</vt:lpstr>
      <vt:lpstr>ВНЕДРЕНИЕ ВТСП КАБЕЛЬНОЙ ЛИНИИ В САНКТ-ПЕТЕРБУРГЕ</vt:lpstr>
      <vt:lpstr>ВНЕДРЕНИЕ ВТСП КАБЕЛЬНОЙ ЛИНИИ В САНКТ-ПЕТЕРБУРГЕ</vt:lpstr>
      <vt:lpstr>ВНЕДРЕНИЕ ВТСП КАБЕЛЬНОЙ ЛИНИИ В САНКТ-ПЕТЕРБУРГЕ</vt:lpstr>
      <vt:lpstr>ВЗАИМОДЕЙСТВИЕ С НАДЗОРНЫМИ ОРГАНАМИ В РАМКАХ СТРОИТЕЛЬТСВА ВТСП КАБЕЛЬНОЙ ЛИНИИ В САНКТ-ПЕТЕРБУРГЕ</vt:lpstr>
      <vt:lpstr>ПЕРСПЕКТИВНЫЕ СФЕРЫ ПРИМЕНЕНИЯ ВТСП КАБЕЛЬНЫХ ЛИНИЙ</vt:lpstr>
      <vt:lpstr>ВНЕДРЕНИЕ ВТСП КАБЕЛЬНОЙ ЛИНИИ ПЕРЕМЕННОГО ТОКА В МОСКВЕ – перспективный проект</vt:lpstr>
      <vt:lpstr>СИСТЕМЫ ВЫВОДА МОЩНОСТИ НА ОСНОВЕ ВТСП КЛ – перспективный проект</vt:lpstr>
      <vt:lpstr>СИСТЕМЫ ВЫВОДА МОЩНОСТИ НА ОСНОВЕ ВТСП КЛ – перспективный проект</vt:lpstr>
      <vt:lpstr>СИСТЕМЫ ВЫВОДА МОЩНОСТИ НА ОСНОВЕ ВТСП КЛ – перспективный проект</vt:lpstr>
      <vt:lpstr>ВЫВОДЫ</vt:lpstr>
      <vt:lpstr>Презентация PowerPoint</vt:lpstr>
    </vt:vector>
  </TitlesOfParts>
  <Company>ПАО "ФСК ЕЭС"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Мамаева Александра Матвеевна</dc:creator>
  <cp:lastModifiedBy>1</cp:lastModifiedBy>
  <cp:revision>235</cp:revision>
  <cp:lastPrinted>2021-05-26T10:25:54Z</cp:lastPrinted>
  <dcterms:created xsi:type="dcterms:W3CDTF">2021-05-11T08:59:45Z</dcterms:created>
  <dcterms:modified xsi:type="dcterms:W3CDTF">2023-11-13T08:58:38Z</dcterms:modified>
</cp:coreProperties>
</file>